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31"/>
  </p:notesMasterIdLst>
  <p:handoutMasterIdLst>
    <p:handoutMasterId r:id="rId32"/>
  </p:handoutMasterIdLst>
  <p:sldIdLst>
    <p:sldId id="507" r:id="rId2"/>
    <p:sldId id="580" r:id="rId3"/>
    <p:sldId id="491" r:id="rId4"/>
    <p:sldId id="558" r:id="rId5"/>
    <p:sldId id="556" r:id="rId6"/>
    <p:sldId id="559" r:id="rId7"/>
    <p:sldId id="563" r:id="rId8"/>
    <p:sldId id="555" r:id="rId9"/>
    <p:sldId id="568" r:id="rId10"/>
    <p:sldId id="569" r:id="rId11"/>
    <p:sldId id="564" r:id="rId12"/>
    <p:sldId id="570" r:id="rId13"/>
    <p:sldId id="572" r:id="rId14"/>
    <p:sldId id="574" r:id="rId15"/>
    <p:sldId id="573" r:id="rId16"/>
    <p:sldId id="584" r:id="rId17"/>
    <p:sldId id="524" r:id="rId18"/>
    <p:sldId id="575" r:id="rId19"/>
    <p:sldId id="579" r:id="rId20"/>
    <p:sldId id="576" r:id="rId21"/>
    <p:sldId id="587" r:id="rId22"/>
    <p:sldId id="527" r:id="rId23"/>
    <p:sldId id="577" r:id="rId24"/>
    <p:sldId id="583" r:id="rId25"/>
    <p:sldId id="585" r:id="rId26"/>
    <p:sldId id="578" r:id="rId27"/>
    <p:sldId id="536" r:id="rId28"/>
    <p:sldId id="495" r:id="rId29"/>
    <p:sldId id="493" r:id="rId30"/>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4288C"/>
    <a:srgbClr val="3333FF"/>
    <a:srgbClr val="7A5E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71075" autoAdjust="0"/>
  </p:normalViewPr>
  <p:slideViewPr>
    <p:cSldViewPr snapToGrid="0">
      <p:cViewPr varScale="1">
        <p:scale>
          <a:sx n="87" d="100"/>
          <a:sy n="87" d="100"/>
        </p:scale>
        <p:origin x="326" y="72"/>
      </p:cViewPr>
      <p:guideLst>
        <p:guide orient="horz" pos="2160"/>
        <p:guide pos="3840"/>
      </p:guideLst>
    </p:cSldViewPr>
  </p:slideViewPr>
  <p:outlineViewPr>
    <p:cViewPr>
      <p:scale>
        <a:sx n="33" d="100"/>
        <a:sy n="33" d="100"/>
      </p:scale>
      <p:origin x="0" y="-582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2.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4.png"/></Relationships>
</file>

<file path=ppt/diagrams/_rels/data10.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hyperlink" Target="http://www.acc.go.ke/" TargetMode="External"/><Relationship Id="rId1" Type="http://schemas.openxmlformats.org/officeDocument/2006/relationships/hyperlink" Target="mailto:acc@ag.go.ke" TargetMode="External"/><Relationship Id="rId6" Type="http://schemas.openxmlformats.org/officeDocument/2006/relationships/image" Target="../media/image55.svg"/><Relationship Id="rId5" Type="http://schemas.openxmlformats.org/officeDocument/2006/relationships/image" Target="../media/image38.png"/><Relationship Id="rId4" Type="http://schemas.openxmlformats.org/officeDocument/2006/relationships/image" Target="../media/image53.sv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3.svg"/><Relationship Id="rId1" Type="http://schemas.openxmlformats.org/officeDocument/2006/relationships/image" Target="../media/image17.png"/><Relationship Id="rId6" Type="http://schemas.openxmlformats.org/officeDocument/2006/relationships/image" Target="../media/image27.svg"/><Relationship Id="rId5" Type="http://schemas.openxmlformats.org/officeDocument/2006/relationships/image" Target="../media/image19.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21.png"/></Relationships>
</file>

<file path=ppt/diagrams/_rels/data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svg"/><Relationship Id="rId1" Type="http://schemas.openxmlformats.org/officeDocument/2006/relationships/image" Target="../media/image26.png"/><Relationship Id="rId6" Type="http://schemas.openxmlformats.org/officeDocument/2006/relationships/image" Target="../media/image40.svg"/><Relationship Id="rId5" Type="http://schemas.openxmlformats.org/officeDocument/2006/relationships/image" Target="../media/image28.png"/><Relationship Id="rId4" Type="http://schemas.openxmlformats.org/officeDocument/2006/relationships/image" Target="../media/image38.svg"/></Relationships>
</file>

<file path=ppt/diagrams/_rels/data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6.svg"/><Relationship Id="rId1" Type="http://schemas.openxmlformats.org/officeDocument/2006/relationships/image" Target="../media/image33.png"/><Relationship Id="rId6" Type="http://schemas.openxmlformats.org/officeDocument/2006/relationships/image" Target="../media/image50.svg"/><Relationship Id="rId5" Type="http://schemas.openxmlformats.org/officeDocument/2006/relationships/image" Target="../media/image35.png"/><Relationship Id="rId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2.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4.png"/></Relationships>
</file>

<file path=ppt/diagrams/_rels/drawing10.xml.rels><?xml version="1.0" encoding="UTF-8" standalone="yes"?>
<Relationships xmlns="http://schemas.openxmlformats.org/package/2006/relationships"><Relationship Id="rId8" Type="http://schemas.openxmlformats.org/officeDocument/2006/relationships/hyperlink" Target="http://www.acc.go.ke/" TargetMode="External"/><Relationship Id="rId7" Type="http://schemas.openxmlformats.org/officeDocument/2006/relationships/image" Target="../media/image55.svg"/><Relationship Id="rId1" Type="http://schemas.openxmlformats.org/officeDocument/2006/relationships/image" Target="../media/image37.png"/><Relationship Id="rId6" Type="http://schemas.openxmlformats.org/officeDocument/2006/relationships/image" Target="../media/image38.png"/><Relationship Id="rId5" Type="http://schemas.openxmlformats.org/officeDocument/2006/relationships/hyperlink" Target="mailto:acc@ag.go.ke" TargetMode="External"/><Relationship Id="rId10" Type="http://schemas.openxmlformats.org/officeDocument/2006/relationships/image" Target="../media/image57.svg"/><Relationship Id="rId4" Type="http://schemas.openxmlformats.org/officeDocument/2006/relationships/image" Target="../media/image53.svg"/><Relationship Id="rId9" Type="http://schemas.openxmlformats.org/officeDocument/2006/relationships/image" Target="../media/image3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3.svg"/><Relationship Id="rId1" Type="http://schemas.openxmlformats.org/officeDocument/2006/relationships/image" Target="../media/image17.png"/><Relationship Id="rId6" Type="http://schemas.openxmlformats.org/officeDocument/2006/relationships/image" Target="../media/image27.svg"/><Relationship Id="rId5" Type="http://schemas.openxmlformats.org/officeDocument/2006/relationships/image" Target="../media/image19.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21.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svg"/><Relationship Id="rId1" Type="http://schemas.openxmlformats.org/officeDocument/2006/relationships/image" Target="../media/image26.png"/><Relationship Id="rId6" Type="http://schemas.openxmlformats.org/officeDocument/2006/relationships/image" Target="../media/image40.svg"/><Relationship Id="rId5" Type="http://schemas.openxmlformats.org/officeDocument/2006/relationships/image" Target="../media/image28.png"/><Relationship Id="rId4" Type="http://schemas.openxmlformats.org/officeDocument/2006/relationships/image" Target="../media/image3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6.svg"/><Relationship Id="rId1" Type="http://schemas.openxmlformats.org/officeDocument/2006/relationships/image" Target="../media/image33.png"/><Relationship Id="rId6" Type="http://schemas.openxmlformats.org/officeDocument/2006/relationships/image" Target="../media/image50.svg"/><Relationship Id="rId5" Type="http://schemas.openxmlformats.org/officeDocument/2006/relationships/image" Target="../media/image35.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B266CC8-053E-4F44-9224-45FEE93CD66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95F0756-D69F-4A58-BB0E-E30508718E13}">
      <dgm:prSet/>
      <dgm:spPr/>
      <dgm:t>
        <a:bodyPr/>
        <a:lstStyle/>
        <a:p>
          <a:pPr>
            <a:lnSpc>
              <a:spcPct val="100000"/>
            </a:lnSpc>
          </a:pPr>
          <a:r>
            <a:rPr lang="en-US" dirty="0"/>
            <a:t>Keep the client’s funds separate from the Advocate’s monies </a:t>
          </a:r>
          <a:r>
            <a:rPr lang="en-US" dirty="0" err="1"/>
            <a:t>i.e</a:t>
          </a:r>
          <a:r>
            <a:rPr lang="en-US" dirty="0"/>
            <a:t> avoid co-mingling;</a:t>
          </a:r>
        </a:p>
      </dgm:t>
    </dgm:pt>
    <dgm:pt modelId="{D0302112-3416-414D-AD1F-0C020828480E}" type="parTrans" cxnId="{2C867731-D259-4DCB-92BC-646D53F16F3D}">
      <dgm:prSet/>
      <dgm:spPr/>
      <dgm:t>
        <a:bodyPr/>
        <a:lstStyle/>
        <a:p>
          <a:endParaRPr lang="en-US"/>
        </a:p>
      </dgm:t>
    </dgm:pt>
    <dgm:pt modelId="{1A6C1C50-4CD1-4582-97BD-6D2F017CEE08}" type="sibTrans" cxnId="{2C867731-D259-4DCB-92BC-646D53F16F3D}">
      <dgm:prSet/>
      <dgm:spPr/>
      <dgm:t>
        <a:bodyPr/>
        <a:lstStyle/>
        <a:p>
          <a:endParaRPr lang="en-US"/>
        </a:p>
      </dgm:t>
    </dgm:pt>
    <dgm:pt modelId="{A0F5D608-39C0-410C-8B4E-6827F09D2F27}">
      <dgm:prSet/>
      <dgm:spPr/>
      <dgm:t>
        <a:bodyPr/>
        <a:lstStyle/>
        <a:p>
          <a:pPr>
            <a:lnSpc>
              <a:spcPct val="100000"/>
            </a:lnSpc>
          </a:pPr>
          <a:r>
            <a:rPr lang="en-US" dirty="0"/>
            <a:t>Faithfully account to the client for any funds utilized for disbursements and other purposes;</a:t>
          </a:r>
        </a:p>
      </dgm:t>
    </dgm:pt>
    <dgm:pt modelId="{B7C04810-7274-4501-BAA1-BE6F2566C6A5}" type="parTrans" cxnId="{DAF8CCA6-5FF7-42F6-97C3-E88AED70A736}">
      <dgm:prSet/>
      <dgm:spPr/>
      <dgm:t>
        <a:bodyPr/>
        <a:lstStyle/>
        <a:p>
          <a:endParaRPr lang="en-US"/>
        </a:p>
      </dgm:t>
    </dgm:pt>
    <dgm:pt modelId="{D5A9B102-04C0-4572-8A86-B79E8A6C84D8}" type="sibTrans" cxnId="{DAF8CCA6-5FF7-42F6-97C3-E88AED70A736}">
      <dgm:prSet/>
      <dgm:spPr/>
      <dgm:t>
        <a:bodyPr/>
        <a:lstStyle/>
        <a:p>
          <a:endParaRPr lang="en-US"/>
        </a:p>
      </dgm:t>
    </dgm:pt>
    <dgm:pt modelId="{644A322A-D142-46D3-A750-2C1F48326E31}">
      <dgm:prSet/>
      <dgm:spPr/>
      <dgm:t>
        <a:bodyPr/>
        <a:lstStyle/>
        <a:p>
          <a:pPr>
            <a:lnSpc>
              <a:spcPct val="100000"/>
            </a:lnSpc>
          </a:pPr>
          <a:r>
            <a:rPr lang="en-US" dirty="0"/>
            <a:t>Promptly pay out to the client any money belonging to them; and</a:t>
          </a:r>
        </a:p>
      </dgm:t>
    </dgm:pt>
    <dgm:pt modelId="{30373351-2E7A-4D5B-AC79-E0AD88386475}" type="parTrans" cxnId="{9A1E3274-C4D5-4F6D-B4AD-3A11C03AA82A}">
      <dgm:prSet/>
      <dgm:spPr/>
      <dgm:t>
        <a:bodyPr/>
        <a:lstStyle/>
        <a:p>
          <a:endParaRPr lang="en-US"/>
        </a:p>
      </dgm:t>
    </dgm:pt>
    <dgm:pt modelId="{4D366ECB-AE0D-45FE-A5CB-3F2488A6F662}" type="sibTrans" cxnId="{9A1E3274-C4D5-4F6D-B4AD-3A11C03AA82A}">
      <dgm:prSet/>
      <dgm:spPr/>
      <dgm:t>
        <a:bodyPr/>
        <a:lstStyle/>
        <a:p>
          <a:endParaRPr lang="en-US"/>
        </a:p>
      </dgm:t>
    </dgm:pt>
    <dgm:pt modelId="{519F64D1-E4F6-45F7-9D11-BBEE9FBCB929}">
      <dgm:prSet/>
      <dgm:spPr/>
      <dgm:t>
        <a:bodyPr/>
        <a:lstStyle/>
        <a:p>
          <a:pPr>
            <a:lnSpc>
              <a:spcPct val="100000"/>
            </a:lnSpc>
          </a:pPr>
          <a:r>
            <a:rPr lang="en-GB" dirty="0"/>
            <a:t>Unlawfully withholding clients’ funds or property as collateral for fees; </a:t>
          </a:r>
          <a:endParaRPr lang="en-US" dirty="0"/>
        </a:p>
      </dgm:t>
    </dgm:pt>
    <dgm:pt modelId="{30DD4643-CF9B-4E59-AB45-CAD81BC5DCD0}" type="parTrans" cxnId="{D1F754AF-51C1-4B30-8E63-26B87DE181B9}">
      <dgm:prSet/>
      <dgm:spPr/>
      <dgm:t>
        <a:bodyPr/>
        <a:lstStyle/>
        <a:p>
          <a:endParaRPr lang="en-US"/>
        </a:p>
      </dgm:t>
    </dgm:pt>
    <dgm:pt modelId="{66AD003D-0EF0-4AA6-854B-CE593B3130C7}" type="sibTrans" cxnId="{D1F754AF-51C1-4B30-8E63-26B87DE181B9}">
      <dgm:prSet/>
      <dgm:spPr/>
      <dgm:t>
        <a:bodyPr/>
        <a:lstStyle/>
        <a:p>
          <a:endParaRPr lang="en-US"/>
        </a:p>
      </dgm:t>
    </dgm:pt>
    <dgm:pt modelId="{FA8BB640-C291-4C33-9A88-189BA42DC018}">
      <dgm:prSet/>
      <dgm:spPr/>
      <dgm:t>
        <a:bodyPr/>
        <a:lstStyle/>
        <a:p>
          <a:pPr>
            <a:lnSpc>
              <a:spcPct val="100000"/>
            </a:lnSpc>
          </a:pPr>
          <a:r>
            <a:rPr lang="en-US" dirty="0"/>
            <a:t>Safeguard other clients’ property in his/her possession to prevent loss, damage or unauthorized access and or use.</a:t>
          </a:r>
        </a:p>
      </dgm:t>
    </dgm:pt>
    <dgm:pt modelId="{61C800B0-1C1B-434A-800E-FC0C1D72C23C}" type="parTrans" cxnId="{7ACA932D-F2AD-4440-92E2-938845821E34}">
      <dgm:prSet/>
      <dgm:spPr/>
      <dgm:t>
        <a:bodyPr/>
        <a:lstStyle/>
        <a:p>
          <a:endParaRPr lang="en-US"/>
        </a:p>
      </dgm:t>
    </dgm:pt>
    <dgm:pt modelId="{ED7075A8-3A04-47EA-9FDF-6C50458BC4B7}" type="sibTrans" cxnId="{7ACA932D-F2AD-4440-92E2-938845821E34}">
      <dgm:prSet/>
      <dgm:spPr/>
      <dgm:t>
        <a:bodyPr/>
        <a:lstStyle/>
        <a:p>
          <a:endParaRPr lang="en-US"/>
        </a:p>
      </dgm:t>
    </dgm:pt>
    <dgm:pt modelId="{8CCD175F-0FD6-45D7-A589-3372DAF22AF6}" type="pres">
      <dgm:prSet presAssocID="{BB266CC8-053E-4F44-9224-45FEE93CD665}" presName="root" presStyleCnt="0">
        <dgm:presLayoutVars>
          <dgm:dir/>
          <dgm:resizeHandles val="exact"/>
        </dgm:presLayoutVars>
      </dgm:prSet>
      <dgm:spPr/>
      <dgm:t>
        <a:bodyPr/>
        <a:lstStyle/>
        <a:p>
          <a:endParaRPr lang="en-US"/>
        </a:p>
      </dgm:t>
    </dgm:pt>
    <dgm:pt modelId="{81B8B798-EA27-434A-937B-90607A46EF15}" type="pres">
      <dgm:prSet presAssocID="{E95F0756-D69F-4A58-BB0E-E30508718E13}" presName="compNode" presStyleCnt="0"/>
      <dgm:spPr/>
    </dgm:pt>
    <dgm:pt modelId="{AC473D88-33A8-4AC2-B8A8-2A2D987CD1FF}" type="pres">
      <dgm:prSet presAssocID="{E95F0756-D69F-4A58-BB0E-E30508718E13}" presName="bgRect" presStyleLbl="bgShp" presStyleIdx="0" presStyleCnt="5"/>
      <dgm:spPr/>
    </dgm:pt>
    <dgm:pt modelId="{43CDBEDC-C89C-4552-9DA4-332366FCC42A}" type="pres">
      <dgm:prSet presAssocID="{E95F0756-D69F-4A58-BB0E-E30508718E13}"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US"/>
        </a:p>
      </dgm:t>
      <dgm:extLst>
        <a:ext uri="{E40237B7-FDA0-4F09-8148-C483321AD2D9}">
          <dgm14:cNvPr xmlns:dgm14="http://schemas.microsoft.com/office/drawing/2010/diagram" id="0" name="" descr="Ruble"/>
        </a:ext>
      </dgm:extLst>
    </dgm:pt>
    <dgm:pt modelId="{0CBB06F6-01D9-4F8A-A1CD-7D46DDB7D0CC}" type="pres">
      <dgm:prSet presAssocID="{E95F0756-D69F-4A58-BB0E-E30508718E13}" presName="spaceRect" presStyleCnt="0"/>
      <dgm:spPr/>
    </dgm:pt>
    <dgm:pt modelId="{C7619A83-7AB4-4888-BDD8-64F91DB3BDEC}" type="pres">
      <dgm:prSet presAssocID="{E95F0756-D69F-4A58-BB0E-E30508718E13}" presName="parTx" presStyleLbl="revTx" presStyleIdx="0" presStyleCnt="5">
        <dgm:presLayoutVars>
          <dgm:chMax val="0"/>
          <dgm:chPref val="0"/>
        </dgm:presLayoutVars>
      </dgm:prSet>
      <dgm:spPr/>
      <dgm:t>
        <a:bodyPr/>
        <a:lstStyle/>
        <a:p>
          <a:endParaRPr lang="en-US"/>
        </a:p>
      </dgm:t>
    </dgm:pt>
    <dgm:pt modelId="{2AE3C22F-BDDB-483B-80C9-356725402769}" type="pres">
      <dgm:prSet presAssocID="{1A6C1C50-4CD1-4582-97BD-6D2F017CEE08}" presName="sibTrans" presStyleCnt="0"/>
      <dgm:spPr/>
    </dgm:pt>
    <dgm:pt modelId="{7D8622C0-B3DE-402A-ABBD-0BFE815C8536}" type="pres">
      <dgm:prSet presAssocID="{A0F5D608-39C0-410C-8B4E-6827F09D2F27}" presName="compNode" presStyleCnt="0"/>
      <dgm:spPr/>
    </dgm:pt>
    <dgm:pt modelId="{0FB24E66-C9A0-4BF2-A556-9A073048B2DA}" type="pres">
      <dgm:prSet presAssocID="{A0F5D608-39C0-410C-8B4E-6827F09D2F27}" presName="bgRect" presStyleLbl="bgShp" presStyleIdx="1" presStyleCnt="5"/>
      <dgm:spPr/>
    </dgm:pt>
    <dgm:pt modelId="{5BDFE00B-11BD-4BF9-AA16-76C5E05D127D}" type="pres">
      <dgm:prSet presAssocID="{A0F5D608-39C0-410C-8B4E-6827F09D2F27}"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US"/>
        </a:p>
      </dgm:t>
      <dgm:extLst>
        <a:ext uri="{E40237B7-FDA0-4F09-8148-C483321AD2D9}">
          <dgm14:cNvPr xmlns:dgm14="http://schemas.microsoft.com/office/drawing/2010/diagram" id="0" name="" descr="Bank Check"/>
        </a:ext>
      </dgm:extLst>
    </dgm:pt>
    <dgm:pt modelId="{C606081A-77E0-4858-8D53-8D8CC7FDAF4D}" type="pres">
      <dgm:prSet presAssocID="{A0F5D608-39C0-410C-8B4E-6827F09D2F27}" presName="spaceRect" presStyleCnt="0"/>
      <dgm:spPr/>
    </dgm:pt>
    <dgm:pt modelId="{B30FFA25-E221-496F-AA4A-03F2887D67EC}" type="pres">
      <dgm:prSet presAssocID="{A0F5D608-39C0-410C-8B4E-6827F09D2F27}" presName="parTx" presStyleLbl="revTx" presStyleIdx="1" presStyleCnt="5">
        <dgm:presLayoutVars>
          <dgm:chMax val="0"/>
          <dgm:chPref val="0"/>
        </dgm:presLayoutVars>
      </dgm:prSet>
      <dgm:spPr/>
      <dgm:t>
        <a:bodyPr/>
        <a:lstStyle/>
        <a:p>
          <a:endParaRPr lang="en-US"/>
        </a:p>
      </dgm:t>
    </dgm:pt>
    <dgm:pt modelId="{BF5A00CF-5E61-4417-81BA-C50A3F1A4CAA}" type="pres">
      <dgm:prSet presAssocID="{D5A9B102-04C0-4572-8A86-B79E8A6C84D8}" presName="sibTrans" presStyleCnt="0"/>
      <dgm:spPr/>
    </dgm:pt>
    <dgm:pt modelId="{E9634283-B6A5-4F73-9AD9-ABE88DF95A8B}" type="pres">
      <dgm:prSet presAssocID="{644A322A-D142-46D3-A750-2C1F48326E31}" presName="compNode" presStyleCnt="0"/>
      <dgm:spPr/>
    </dgm:pt>
    <dgm:pt modelId="{2AC4315F-55FC-455D-B27D-249DF8F54CCA}" type="pres">
      <dgm:prSet presAssocID="{644A322A-D142-46D3-A750-2C1F48326E31}" presName="bgRect" presStyleLbl="bgShp" presStyleIdx="2" presStyleCnt="5"/>
      <dgm:spPr/>
    </dgm:pt>
    <dgm:pt modelId="{71C16FB5-5DE3-47C6-AD57-F023810B6D5C}" type="pres">
      <dgm:prSet presAssocID="{644A322A-D142-46D3-A750-2C1F48326E31}"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t>
        <a:bodyPr/>
        <a:lstStyle/>
        <a:p>
          <a:endParaRPr lang="en-US"/>
        </a:p>
      </dgm:t>
      <dgm:extLst>
        <a:ext uri="{E40237B7-FDA0-4F09-8148-C483321AD2D9}">
          <dgm14:cNvPr xmlns:dgm14="http://schemas.microsoft.com/office/drawing/2010/diagram" id="0" name="" descr="Money"/>
        </a:ext>
      </dgm:extLst>
    </dgm:pt>
    <dgm:pt modelId="{02282E79-25AA-41D7-A33D-5B1C1713B10E}" type="pres">
      <dgm:prSet presAssocID="{644A322A-D142-46D3-A750-2C1F48326E31}" presName="spaceRect" presStyleCnt="0"/>
      <dgm:spPr/>
    </dgm:pt>
    <dgm:pt modelId="{D885B1A5-BEBE-4E6B-BC09-9CCE7FCF4064}" type="pres">
      <dgm:prSet presAssocID="{644A322A-D142-46D3-A750-2C1F48326E31}" presName="parTx" presStyleLbl="revTx" presStyleIdx="2" presStyleCnt="5">
        <dgm:presLayoutVars>
          <dgm:chMax val="0"/>
          <dgm:chPref val="0"/>
        </dgm:presLayoutVars>
      </dgm:prSet>
      <dgm:spPr/>
      <dgm:t>
        <a:bodyPr/>
        <a:lstStyle/>
        <a:p>
          <a:endParaRPr lang="en-US"/>
        </a:p>
      </dgm:t>
    </dgm:pt>
    <dgm:pt modelId="{939CF33C-479D-4D04-B424-15F5965CC57F}" type="pres">
      <dgm:prSet presAssocID="{4D366ECB-AE0D-45FE-A5CB-3F2488A6F662}" presName="sibTrans" presStyleCnt="0"/>
      <dgm:spPr/>
    </dgm:pt>
    <dgm:pt modelId="{31FA748A-4157-4EF2-808C-C20294CCFCD1}" type="pres">
      <dgm:prSet presAssocID="{519F64D1-E4F6-45F7-9D11-BBEE9FBCB929}" presName="compNode" presStyleCnt="0"/>
      <dgm:spPr/>
    </dgm:pt>
    <dgm:pt modelId="{6046F42A-DA84-47FA-A36E-980AF711212F}" type="pres">
      <dgm:prSet presAssocID="{519F64D1-E4F6-45F7-9D11-BBEE9FBCB929}" presName="bgRect" presStyleLbl="bgShp" presStyleIdx="3" presStyleCnt="5"/>
      <dgm:spPr/>
    </dgm:pt>
    <dgm:pt modelId="{8E72E066-A82F-40E6-9D2F-31F0BE9BBB53}" type="pres">
      <dgm:prSet presAssocID="{519F64D1-E4F6-45F7-9D11-BBEE9FBCB929}"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dgm:spPr>
      <dgm:t>
        <a:bodyPr/>
        <a:lstStyle/>
        <a:p>
          <a:endParaRPr lang="en-US"/>
        </a:p>
      </dgm:t>
      <dgm:extLst>
        <a:ext uri="{E40237B7-FDA0-4F09-8148-C483321AD2D9}">
          <dgm14:cNvPr xmlns:dgm14="http://schemas.microsoft.com/office/drawing/2010/diagram" id="0" name="" descr="Dollar"/>
        </a:ext>
      </dgm:extLst>
    </dgm:pt>
    <dgm:pt modelId="{5138216F-2381-402A-9A50-C7802DEE0AD3}" type="pres">
      <dgm:prSet presAssocID="{519F64D1-E4F6-45F7-9D11-BBEE9FBCB929}" presName="spaceRect" presStyleCnt="0"/>
      <dgm:spPr/>
    </dgm:pt>
    <dgm:pt modelId="{3F275CB2-5AD1-4F21-B0F2-2CC2DF93D448}" type="pres">
      <dgm:prSet presAssocID="{519F64D1-E4F6-45F7-9D11-BBEE9FBCB929}" presName="parTx" presStyleLbl="revTx" presStyleIdx="3" presStyleCnt="5">
        <dgm:presLayoutVars>
          <dgm:chMax val="0"/>
          <dgm:chPref val="0"/>
        </dgm:presLayoutVars>
      </dgm:prSet>
      <dgm:spPr/>
      <dgm:t>
        <a:bodyPr/>
        <a:lstStyle/>
        <a:p>
          <a:endParaRPr lang="en-US"/>
        </a:p>
      </dgm:t>
    </dgm:pt>
    <dgm:pt modelId="{4C8C1D1E-419F-4D53-9EF3-FCE50180BD41}" type="pres">
      <dgm:prSet presAssocID="{66AD003D-0EF0-4AA6-854B-CE593B3130C7}" presName="sibTrans" presStyleCnt="0"/>
      <dgm:spPr/>
    </dgm:pt>
    <dgm:pt modelId="{6719C310-B87A-4955-9CDE-DEEF47666961}" type="pres">
      <dgm:prSet presAssocID="{FA8BB640-C291-4C33-9A88-189BA42DC018}" presName="compNode" presStyleCnt="0"/>
      <dgm:spPr/>
    </dgm:pt>
    <dgm:pt modelId="{F0131A14-2243-469D-9C9D-A0AEB9B3CD74}" type="pres">
      <dgm:prSet presAssocID="{FA8BB640-C291-4C33-9A88-189BA42DC018}" presName="bgRect" presStyleLbl="bgShp" presStyleIdx="4" presStyleCnt="5"/>
      <dgm:spPr/>
    </dgm:pt>
    <dgm:pt modelId="{9A389E07-2181-40AF-82FD-0A7435E1EE75}" type="pres">
      <dgm:prSet presAssocID="{FA8BB640-C291-4C33-9A88-189BA42DC018}"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dgm:spPr>
      <dgm:t>
        <a:bodyPr/>
        <a:lstStyle/>
        <a:p>
          <a:endParaRPr lang="en-US"/>
        </a:p>
      </dgm:t>
      <dgm:extLst>
        <a:ext uri="{E40237B7-FDA0-4F09-8148-C483321AD2D9}">
          <dgm14:cNvPr xmlns:dgm14="http://schemas.microsoft.com/office/drawing/2010/diagram" id="0" name="" descr="Lock"/>
        </a:ext>
      </dgm:extLst>
    </dgm:pt>
    <dgm:pt modelId="{D7AD2052-B3D1-4125-A55F-3019C9351C59}" type="pres">
      <dgm:prSet presAssocID="{FA8BB640-C291-4C33-9A88-189BA42DC018}" presName="spaceRect" presStyleCnt="0"/>
      <dgm:spPr/>
    </dgm:pt>
    <dgm:pt modelId="{428FD82B-B89B-4A34-9004-11F3E2BDCD95}" type="pres">
      <dgm:prSet presAssocID="{FA8BB640-C291-4C33-9A88-189BA42DC018}" presName="parTx" presStyleLbl="revTx" presStyleIdx="4" presStyleCnt="5">
        <dgm:presLayoutVars>
          <dgm:chMax val="0"/>
          <dgm:chPref val="0"/>
        </dgm:presLayoutVars>
      </dgm:prSet>
      <dgm:spPr/>
      <dgm:t>
        <a:bodyPr/>
        <a:lstStyle/>
        <a:p>
          <a:endParaRPr lang="en-US"/>
        </a:p>
      </dgm:t>
    </dgm:pt>
  </dgm:ptLst>
  <dgm:cxnLst>
    <dgm:cxn modelId="{007D3582-46FF-564A-ACED-EA0D29C2E7E0}" type="presOf" srcId="{519F64D1-E4F6-45F7-9D11-BBEE9FBCB929}" destId="{3F275CB2-5AD1-4F21-B0F2-2CC2DF93D448}" srcOrd="0" destOrd="0" presId="urn:microsoft.com/office/officeart/2018/2/layout/IconVerticalSolidList"/>
    <dgm:cxn modelId="{D1F754AF-51C1-4B30-8E63-26B87DE181B9}" srcId="{BB266CC8-053E-4F44-9224-45FEE93CD665}" destId="{519F64D1-E4F6-45F7-9D11-BBEE9FBCB929}" srcOrd="3" destOrd="0" parTransId="{30DD4643-CF9B-4E59-AB45-CAD81BC5DCD0}" sibTransId="{66AD003D-0EF0-4AA6-854B-CE593B3130C7}"/>
    <dgm:cxn modelId="{1D00C11C-7411-C94B-8D05-680CE0747379}" type="presOf" srcId="{A0F5D608-39C0-410C-8B4E-6827F09D2F27}" destId="{B30FFA25-E221-496F-AA4A-03F2887D67EC}" srcOrd="0" destOrd="0" presId="urn:microsoft.com/office/officeart/2018/2/layout/IconVerticalSolidList"/>
    <dgm:cxn modelId="{7ACA932D-F2AD-4440-92E2-938845821E34}" srcId="{BB266CC8-053E-4F44-9224-45FEE93CD665}" destId="{FA8BB640-C291-4C33-9A88-189BA42DC018}" srcOrd="4" destOrd="0" parTransId="{61C800B0-1C1B-434A-800E-FC0C1D72C23C}" sibTransId="{ED7075A8-3A04-47EA-9FDF-6C50458BC4B7}"/>
    <dgm:cxn modelId="{5A7D7AB5-51FC-9746-937E-1D81ABF4E63A}" type="presOf" srcId="{E95F0756-D69F-4A58-BB0E-E30508718E13}" destId="{C7619A83-7AB4-4888-BDD8-64F91DB3BDEC}" srcOrd="0" destOrd="0" presId="urn:microsoft.com/office/officeart/2018/2/layout/IconVerticalSolidList"/>
    <dgm:cxn modelId="{C3BF1555-4D22-154E-B8AA-C72029A537F8}" type="presOf" srcId="{FA8BB640-C291-4C33-9A88-189BA42DC018}" destId="{428FD82B-B89B-4A34-9004-11F3E2BDCD95}" srcOrd="0" destOrd="0" presId="urn:microsoft.com/office/officeart/2018/2/layout/IconVerticalSolidList"/>
    <dgm:cxn modelId="{9A1E3274-C4D5-4F6D-B4AD-3A11C03AA82A}" srcId="{BB266CC8-053E-4F44-9224-45FEE93CD665}" destId="{644A322A-D142-46D3-A750-2C1F48326E31}" srcOrd="2" destOrd="0" parTransId="{30373351-2E7A-4D5B-AC79-E0AD88386475}" sibTransId="{4D366ECB-AE0D-45FE-A5CB-3F2488A6F662}"/>
    <dgm:cxn modelId="{4F691BA1-3F44-A142-B7C6-7FD1EC2DADB6}" type="presOf" srcId="{644A322A-D142-46D3-A750-2C1F48326E31}" destId="{D885B1A5-BEBE-4E6B-BC09-9CCE7FCF4064}" srcOrd="0" destOrd="0" presId="urn:microsoft.com/office/officeart/2018/2/layout/IconVerticalSolidList"/>
    <dgm:cxn modelId="{854011B9-6282-414A-AABC-C0F1CB47E063}" type="presOf" srcId="{BB266CC8-053E-4F44-9224-45FEE93CD665}" destId="{8CCD175F-0FD6-45D7-A589-3372DAF22AF6}" srcOrd="0" destOrd="0" presId="urn:microsoft.com/office/officeart/2018/2/layout/IconVerticalSolidList"/>
    <dgm:cxn modelId="{2C867731-D259-4DCB-92BC-646D53F16F3D}" srcId="{BB266CC8-053E-4F44-9224-45FEE93CD665}" destId="{E95F0756-D69F-4A58-BB0E-E30508718E13}" srcOrd="0" destOrd="0" parTransId="{D0302112-3416-414D-AD1F-0C020828480E}" sibTransId="{1A6C1C50-4CD1-4582-97BD-6D2F017CEE08}"/>
    <dgm:cxn modelId="{DAF8CCA6-5FF7-42F6-97C3-E88AED70A736}" srcId="{BB266CC8-053E-4F44-9224-45FEE93CD665}" destId="{A0F5D608-39C0-410C-8B4E-6827F09D2F27}" srcOrd="1" destOrd="0" parTransId="{B7C04810-7274-4501-BAA1-BE6F2566C6A5}" sibTransId="{D5A9B102-04C0-4572-8A86-B79E8A6C84D8}"/>
    <dgm:cxn modelId="{392350B0-41C4-AA48-AF10-B13479DD1CBA}" type="presParOf" srcId="{8CCD175F-0FD6-45D7-A589-3372DAF22AF6}" destId="{81B8B798-EA27-434A-937B-90607A46EF15}" srcOrd="0" destOrd="0" presId="urn:microsoft.com/office/officeart/2018/2/layout/IconVerticalSolidList"/>
    <dgm:cxn modelId="{9656FB91-8D73-4343-B1C1-B0AED9362D9D}" type="presParOf" srcId="{81B8B798-EA27-434A-937B-90607A46EF15}" destId="{AC473D88-33A8-4AC2-B8A8-2A2D987CD1FF}" srcOrd="0" destOrd="0" presId="urn:microsoft.com/office/officeart/2018/2/layout/IconVerticalSolidList"/>
    <dgm:cxn modelId="{EBDAF7A6-9EB6-9341-8949-3E4F6A946136}" type="presParOf" srcId="{81B8B798-EA27-434A-937B-90607A46EF15}" destId="{43CDBEDC-C89C-4552-9DA4-332366FCC42A}" srcOrd="1" destOrd="0" presId="urn:microsoft.com/office/officeart/2018/2/layout/IconVerticalSolidList"/>
    <dgm:cxn modelId="{D5DAD406-FFD2-714B-BE63-9D6B0B27ECBE}" type="presParOf" srcId="{81B8B798-EA27-434A-937B-90607A46EF15}" destId="{0CBB06F6-01D9-4F8A-A1CD-7D46DDB7D0CC}" srcOrd="2" destOrd="0" presId="urn:microsoft.com/office/officeart/2018/2/layout/IconVerticalSolidList"/>
    <dgm:cxn modelId="{C70328C2-C22C-5242-8ABC-882BD680853E}" type="presParOf" srcId="{81B8B798-EA27-434A-937B-90607A46EF15}" destId="{C7619A83-7AB4-4888-BDD8-64F91DB3BDEC}" srcOrd="3" destOrd="0" presId="urn:microsoft.com/office/officeart/2018/2/layout/IconVerticalSolidList"/>
    <dgm:cxn modelId="{7411C092-6CDC-1047-8F7A-A8241842D6B8}" type="presParOf" srcId="{8CCD175F-0FD6-45D7-A589-3372DAF22AF6}" destId="{2AE3C22F-BDDB-483B-80C9-356725402769}" srcOrd="1" destOrd="0" presId="urn:microsoft.com/office/officeart/2018/2/layout/IconVerticalSolidList"/>
    <dgm:cxn modelId="{D2A88BFE-C3D9-AB4B-B28F-64E1781E6763}" type="presParOf" srcId="{8CCD175F-0FD6-45D7-A589-3372DAF22AF6}" destId="{7D8622C0-B3DE-402A-ABBD-0BFE815C8536}" srcOrd="2" destOrd="0" presId="urn:microsoft.com/office/officeart/2018/2/layout/IconVerticalSolidList"/>
    <dgm:cxn modelId="{2B0C9720-F663-0D45-99B7-71C66D2A700F}" type="presParOf" srcId="{7D8622C0-B3DE-402A-ABBD-0BFE815C8536}" destId="{0FB24E66-C9A0-4BF2-A556-9A073048B2DA}" srcOrd="0" destOrd="0" presId="urn:microsoft.com/office/officeart/2018/2/layout/IconVerticalSolidList"/>
    <dgm:cxn modelId="{7F8E25AC-CEB9-DB41-B282-32B2372C91C2}" type="presParOf" srcId="{7D8622C0-B3DE-402A-ABBD-0BFE815C8536}" destId="{5BDFE00B-11BD-4BF9-AA16-76C5E05D127D}" srcOrd="1" destOrd="0" presId="urn:microsoft.com/office/officeart/2018/2/layout/IconVerticalSolidList"/>
    <dgm:cxn modelId="{81117B04-1FCF-4E45-8079-C0FDD891248B}" type="presParOf" srcId="{7D8622C0-B3DE-402A-ABBD-0BFE815C8536}" destId="{C606081A-77E0-4858-8D53-8D8CC7FDAF4D}" srcOrd="2" destOrd="0" presId="urn:microsoft.com/office/officeart/2018/2/layout/IconVerticalSolidList"/>
    <dgm:cxn modelId="{B72B3010-4C6E-7C4B-A052-149B2B7CDFBA}" type="presParOf" srcId="{7D8622C0-B3DE-402A-ABBD-0BFE815C8536}" destId="{B30FFA25-E221-496F-AA4A-03F2887D67EC}" srcOrd="3" destOrd="0" presId="urn:microsoft.com/office/officeart/2018/2/layout/IconVerticalSolidList"/>
    <dgm:cxn modelId="{B95ADF65-E3AE-3C40-9DC2-E0FACA1A5C8A}" type="presParOf" srcId="{8CCD175F-0FD6-45D7-A589-3372DAF22AF6}" destId="{BF5A00CF-5E61-4417-81BA-C50A3F1A4CAA}" srcOrd="3" destOrd="0" presId="urn:microsoft.com/office/officeart/2018/2/layout/IconVerticalSolidList"/>
    <dgm:cxn modelId="{EE0C75FE-AAF1-A644-B94F-09294BC1A5FE}" type="presParOf" srcId="{8CCD175F-0FD6-45D7-A589-3372DAF22AF6}" destId="{E9634283-B6A5-4F73-9AD9-ABE88DF95A8B}" srcOrd="4" destOrd="0" presId="urn:microsoft.com/office/officeart/2018/2/layout/IconVerticalSolidList"/>
    <dgm:cxn modelId="{6622E0DA-2CD5-7241-8120-5E4E8A8F5764}" type="presParOf" srcId="{E9634283-B6A5-4F73-9AD9-ABE88DF95A8B}" destId="{2AC4315F-55FC-455D-B27D-249DF8F54CCA}" srcOrd="0" destOrd="0" presId="urn:microsoft.com/office/officeart/2018/2/layout/IconVerticalSolidList"/>
    <dgm:cxn modelId="{A48ADAAA-4C59-2E46-A08B-4CDA461B3689}" type="presParOf" srcId="{E9634283-B6A5-4F73-9AD9-ABE88DF95A8B}" destId="{71C16FB5-5DE3-47C6-AD57-F023810B6D5C}" srcOrd="1" destOrd="0" presId="urn:microsoft.com/office/officeart/2018/2/layout/IconVerticalSolidList"/>
    <dgm:cxn modelId="{F4E493EE-1146-7B4F-AB92-0210B30FB682}" type="presParOf" srcId="{E9634283-B6A5-4F73-9AD9-ABE88DF95A8B}" destId="{02282E79-25AA-41D7-A33D-5B1C1713B10E}" srcOrd="2" destOrd="0" presId="urn:microsoft.com/office/officeart/2018/2/layout/IconVerticalSolidList"/>
    <dgm:cxn modelId="{0A70DDDA-397B-E043-87BB-6FA46A3DB0A4}" type="presParOf" srcId="{E9634283-B6A5-4F73-9AD9-ABE88DF95A8B}" destId="{D885B1A5-BEBE-4E6B-BC09-9CCE7FCF4064}" srcOrd="3" destOrd="0" presId="urn:microsoft.com/office/officeart/2018/2/layout/IconVerticalSolidList"/>
    <dgm:cxn modelId="{EC740181-499B-B146-861C-9C16E4B7C9BF}" type="presParOf" srcId="{8CCD175F-0FD6-45D7-A589-3372DAF22AF6}" destId="{939CF33C-479D-4D04-B424-15F5965CC57F}" srcOrd="5" destOrd="0" presId="urn:microsoft.com/office/officeart/2018/2/layout/IconVerticalSolidList"/>
    <dgm:cxn modelId="{6845FEEB-82E2-1A4C-9756-FD4DA20901A8}" type="presParOf" srcId="{8CCD175F-0FD6-45D7-A589-3372DAF22AF6}" destId="{31FA748A-4157-4EF2-808C-C20294CCFCD1}" srcOrd="6" destOrd="0" presId="urn:microsoft.com/office/officeart/2018/2/layout/IconVerticalSolidList"/>
    <dgm:cxn modelId="{1B9448E0-2AB0-344A-ACC6-0C172844ECB8}" type="presParOf" srcId="{31FA748A-4157-4EF2-808C-C20294CCFCD1}" destId="{6046F42A-DA84-47FA-A36E-980AF711212F}" srcOrd="0" destOrd="0" presId="urn:microsoft.com/office/officeart/2018/2/layout/IconVerticalSolidList"/>
    <dgm:cxn modelId="{1C011310-FD55-734A-AAFC-2568AE2BC1E3}" type="presParOf" srcId="{31FA748A-4157-4EF2-808C-C20294CCFCD1}" destId="{8E72E066-A82F-40E6-9D2F-31F0BE9BBB53}" srcOrd="1" destOrd="0" presId="urn:microsoft.com/office/officeart/2018/2/layout/IconVerticalSolidList"/>
    <dgm:cxn modelId="{AE33A3C0-866F-4242-B54B-EF7F7E799376}" type="presParOf" srcId="{31FA748A-4157-4EF2-808C-C20294CCFCD1}" destId="{5138216F-2381-402A-9A50-C7802DEE0AD3}" srcOrd="2" destOrd="0" presId="urn:microsoft.com/office/officeart/2018/2/layout/IconVerticalSolidList"/>
    <dgm:cxn modelId="{86AF35E1-7D82-724A-A664-25C9A3B6B7A8}" type="presParOf" srcId="{31FA748A-4157-4EF2-808C-C20294CCFCD1}" destId="{3F275CB2-5AD1-4F21-B0F2-2CC2DF93D448}" srcOrd="3" destOrd="0" presId="urn:microsoft.com/office/officeart/2018/2/layout/IconVerticalSolidList"/>
    <dgm:cxn modelId="{FD188068-996C-FF48-82D0-2CE3F8F503AB}" type="presParOf" srcId="{8CCD175F-0FD6-45D7-A589-3372DAF22AF6}" destId="{4C8C1D1E-419F-4D53-9EF3-FCE50180BD41}" srcOrd="7" destOrd="0" presId="urn:microsoft.com/office/officeart/2018/2/layout/IconVerticalSolidList"/>
    <dgm:cxn modelId="{42E5C64F-A5F8-9147-8DED-6D7E02D52BAD}" type="presParOf" srcId="{8CCD175F-0FD6-45D7-A589-3372DAF22AF6}" destId="{6719C310-B87A-4955-9CDE-DEEF47666961}" srcOrd="8" destOrd="0" presId="urn:microsoft.com/office/officeart/2018/2/layout/IconVerticalSolidList"/>
    <dgm:cxn modelId="{89CA8F19-1BFA-5D41-9358-D3CC1199144E}" type="presParOf" srcId="{6719C310-B87A-4955-9CDE-DEEF47666961}" destId="{F0131A14-2243-469D-9C9D-A0AEB9B3CD74}" srcOrd="0" destOrd="0" presId="urn:microsoft.com/office/officeart/2018/2/layout/IconVerticalSolidList"/>
    <dgm:cxn modelId="{B64AD12A-F9A4-5F45-B82B-F391763D1FDC}" type="presParOf" srcId="{6719C310-B87A-4955-9CDE-DEEF47666961}" destId="{9A389E07-2181-40AF-82FD-0A7435E1EE75}" srcOrd="1" destOrd="0" presId="urn:microsoft.com/office/officeart/2018/2/layout/IconVerticalSolidList"/>
    <dgm:cxn modelId="{86B76398-5477-6040-A640-B4804DDD342E}" type="presParOf" srcId="{6719C310-B87A-4955-9CDE-DEEF47666961}" destId="{D7AD2052-B3D1-4125-A55F-3019C9351C59}" srcOrd="2" destOrd="0" presId="urn:microsoft.com/office/officeart/2018/2/layout/IconVerticalSolidList"/>
    <dgm:cxn modelId="{8170C9C5-A02C-7744-AC00-2949509C2196}" type="presParOf" srcId="{6719C310-B87A-4955-9CDE-DEEF47666961}" destId="{428FD82B-B89B-4A34-9004-11F3E2BDCD9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5A9235-BD5B-4DD3-9816-08FBF866EBF2}"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7D78818D-AEF4-405D-A7C3-A1365CC6C684}">
      <dgm:prSet/>
      <dgm:spPr/>
      <dgm:t>
        <a:bodyPr/>
        <a:lstStyle/>
        <a:p>
          <a:pPr>
            <a:defRPr b="1"/>
          </a:pPr>
          <a:r>
            <a:rPr lang="en-US"/>
            <a:t>Email: </a:t>
          </a:r>
          <a:r>
            <a:rPr lang="en-US">
              <a:hlinkClick xmlns:r="http://schemas.openxmlformats.org/officeDocument/2006/relationships" r:id="rId1"/>
            </a:rPr>
            <a:t>acc@ag.go.ke</a:t>
          </a:r>
          <a:r>
            <a:rPr lang="en-US"/>
            <a:t> </a:t>
          </a:r>
        </a:p>
      </dgm:t>
    </dgm:pt>
    <dgm:pt modelId="{5A8BA28A-5015-4A70-9C45-4896CFDBFC48}" type="parTrans" cxnId="{0B307C69-59A9-42B8-BC37-99FDE68DCBF0}">
      <dgm:prSet/>
      <dgm:spPr/>
      <dgm:t>
        <a:bodyPr/>
        <a:lstStyle/>
        <a:p>
          <a:endParaRPr lang="en-US"/>
        </a:p>
      </dgm:t>
    </dgm:pt>
    <dgm:pt modelId="{1D6A1D3E-362A-487D-AA77-018DC2B271E3}" type="sibTrans" cxnId="{0B307C69-59A9-42B8-BC37-99FDE68DCBF0}">
      <dgm:prSet/>
      <dgm:spPr/>
      <dgm:t>
        <a:bodyPr/>
        <a:lstStyle/>
        <a:p>
          <a:endParaRPr lang="en-US"/>
        </a:p>
      </dgm:t>
    </dgm:pt>
    <dgm:pt modelId="{237C2EF9-8431-4D13-AC3F-9B07A27F3F69}">
      <dgm:prSet/>
      <dgm:spPr/>
      <dgm:t>
        <a:bodyPr/>
        <a:lstStyle/>
        <a:p>
          <a:pPr>
            <a:defRPr b="1"/>
          </a:pPr>
          <a:r>
            <a:rPr lang="en-US"/>
            <a:t>Website: </a:t>
          </a:r>
          <a:r>
            <a:rPr lang="en-US">
              <a:hlinkClick xmlns:r="http://schemas.openxmlformats.org/officeDocument/2006/relationships" r:id="rId2"/>
            </a:rPr>
            <a:t>www.acc.go.ke</a:t>
          </a:r>
          <a:r>
            <a:rPr lang="en-US"/>
            <a:t> </a:t>
          </a:r>
        </a:p>
      </dgm:t>
    </dgm:pt>
    <dgm:pt modelId="{269FAB81-4749-4AE8-AA82-9FF6575DB9B9}" type="parTrans" cxnId="{951CFED8-28FF-4F0F-A6FB-20FD0F2805D8}">
      <dgm:prSet/>
      <dgm:spPr/>
      <dgm:t>
        <a:bodyPr/>
        <a:lstStyle/>
        <a:p>
          <a:endParaRPr lang="en-US"/>
        </a:p>
      </dgm:t>
    </dgm:pt>
    <dgm:pt modelId="{66C12674-333C-432C-9C63-68EB4DF30641}" type="sibTrans" cxnId="{951CFED8-28FF-4F0F-A6FB-20FD0F2805D8}">
      <dgm:prSet/>
      <dgm:spPr/>
      <dgm:t>
        <a:bodyPr/>
        <a:lstStyle/>
        <a:p>
          <a:endParaRPr lang="en-US"/>
        </a:p>
      </dgm:t>
    </dgm:pt>
    <dgm:pt modelId="{598C59AF-FD1C-414D-BE01-D73C199251D1}">
      <dgm:prSet/>
      <dgm:spPr/>
      <dgm:t>
        <a:bodyPr/>
        <a:lstStyle/>
        <a:p>
          <a:pPr>
            <a:defRPr b="1"/>
          </a:pPr>
          <a:r>
            <a:rPr lang="en-US"/>
            <a:t>Address:</a:t>
          </a:r>
        </a:p>
      </dgm:t>
    </dgm:pt>
    <dgm:pt modelId="{E5F71C5E-0860-4E0F-9FEF-D65D593A5110}" type="parTrans" cxnId="{581945B5-3131-42D1-8499-CC90D4E0B43A}">
      <dgm:prSet/>
      <dgm:spPr/>
      <dgm:t>
        <a:bodyPr/>
        <a:lstStyle/>
        <a:p>
          <a:endParaRPr lang="en-US"/>
        </a:p>
      </dgm:t>
    </dgm:pt>
    <dgm:pt modelId="{00506AC4-392B-4F1E-B3EF-1AF30B5A86B8}" type="sibTrans" cxnId="{581945B5-3131-42D1-8499-CC90D4E0B43A}">
      <dgm:prSet/>
      <dgm:spPr/>
      <dgm:t>
        <a:bodyPr/>
        <a:lstStyle/>
        <a:p>
          <a:endParaRPr lang="en-US"/>
        </a:p>
      </dgm:t>
    </dgm:pt>
    <dgm:pt modelId="{B7FBA9C4-5CF1-40EA-A2BC-C9EBE267ADFC}">
      <dgm:prSet/>
      <dgm:spPr/>
      <dgm:t>
        <a:bodyPr/>
        <a:lstStyle/>
        <a:p>
          <a:r>
            <a:rPr lang="en-US"/>
            <a:t>The Secretary,</a:t>
          </a:r>
        </a:p>
      </dgm:t>
    </dgm:pt>
    <dgm:pt modelId="{08ED8B87-F5B0-4DA2-815F-36B765414ECE}" type="parTrans" cxnId="{97695D3B-5B75-4FD7-B40C-1FDBB9CA49E2}">
      <dgm:prSet/>
      <dgm:spPr/>
      <dgm:t>
        <a:bodyPr/>
        <a:lstStyle/>
        <a:p>
          <a:endParaRPr lang="en-US"/>
        </a:p>
      </dgm:t>
    </dgm:pt>
    <dgm:pt modelId="{5E654908-F84C-41D7-B997-BFF6EB63FEAE}" type="sibTrans" cxnId="{97695D3B-5B75-4FD7-B40C-1FDBB9CA49E2}">
      <dgm:prSet/>
      <dgm:spPr/>
      <dgm:t>
        <a:bodyPr/>
        <a:lstStyle/>
        <a:p>
          <a:endParaRPr lang="en-US"/>
        </a:p>
      </dgm:t>
    </dgm:pt>
    <dgm:pt modelId="{BF8B71EE-E4BC-4124-9D6B-FCFC20167787}">
      <dgm:prSet/>
      <dgm:spPr/>
      <dgm:t>
        <a:bodyPr/>
        <a:lstStyle/>
        <a:p>
          <a:r>
            <a:rPr lang="en-US" dirty="0"/>
            <a:t>Advocates Complaints Commission,</a:t>
          </a:r>
        </a:p>
      </dgm:t>
    </dgm:pt>
    <dgm:pt modelId="{8DBD1BCB-6687-49F9-A74B-DFA03E963E31}" type="parTrans" cxnId="{B2EEFF23-1E4F-48A3-817A-FCF1998A3C29}">
      <dgm:prSet/>
      <dgm:spPr/>
      <dgm:t>
        <a:bodyPr/>
        <a:lstStyle/>
        <a:p>
          <a:endParaRPr lang="en-US"/>
        </a:p>
      </dgm:t>
    </dgm:pt>
    <dgm:pt modelId="{4492266B-1422-4E68-8076-45654164D61B}" type="sibTrans" cxnId="{B2EEFF23-1E4F-48A3-817A-FCF1998A3C29}">
      <dgm:prSet/>
      <dgm:spPr/>
      <dgm:t>
        <a:bodyPr/>
        <a:lstStyle/>
        <a:p>
          <a:endParaRPr lang="en-US"/>
        </a:p>
      </dgm:t>
    </dgm:pt>
    <dgm:pt modelId="{D6E2E190-A407-4D73-B53E-F020A557264A}">
      <dgm:prSet/>
      <dgm:spPr/>
      <dgm:t>
        <a:bodyPr/>
        <a:lstStyle/>
        <a:p>
          <a:r>
            <a:rPr lang="en-US"/>
            <a:t>Co-operative Bank House, 20</a:t>
          </a:r>
          <a:r>
            <a:rPr lang="en-US" baseline="30000"/>
            <a:t>th</a:t>
          </a:r>
          <a:r>
            <a:rPr lang="en-US"/>
            <a:t> Floor,</a:t>
          </a:r>
        </a:p>
      </dgm:t>
    </dgm:pt>
    <dgm:pt modelId="{0F4691E8-AF82-4281-AA18-AAE941A01185}" type="parTrans" cxnId="{507DA522-DA1B-4663-943B-1A3C411AFAD1}">
      <dgm:prSet/>
      <dgm:spPr/>
      <dgm:t>
        <a:bodyPr/>
        <a:lstStyle/>
        <a:p>
          <a:endParaRPr lang="en-US"/>
        </a:p>
      </dgm:t>
    </dgm:pt>
    <dgm:pt modelId="{079F0A07-D79D-47EB-840C-25F0084F5CCB}" type="sibTrans" cxnId="{507DA522-DA1B-4663-943B-1A3C411AFAD1}">
      <dgm:prSet/>
      <dgm:spPr/>
      <dgm:t>
        <a:bodyPr/>
        <a:lstStyle/>
        <a:p>
          <a:endParaRPr lang="en-US"/>
        </a:p>
      </dgm:t>
    </dgm:pt>
    <dgm:pt modelId="{3A29247A-F0E9-44D1-AFAC-CC1C0BC1C607}">
      <dgm:prSet/>
      <dgm:spPr/>
      <dgm:t>
        <a:bodyPr/>
        <a:lstStyle/>
        <a:p>
          <a:r>
            <a:rPr lang="en-US"/>
            <a:t>Haile-Selassie Avenue,</a:t>
          </a:r>
        </a:p>
      </dgm:t>
    </dgm:pt>
    <dgm:pt modelId="{04B52FEC-3BF5-4F8D-A53F-4FE0A8E0E87D}" type="parTrans" cxnId="{BB9D9C5E-2CAF-4256-99BC-FB0A6122D58C}">
      <dgm:prSet/>
      <dgm:spPr/>
      <dgm:t>
        <a:bodyPr/>
        <a:lstStyle/>
        <a:p>
          <a:endParaRPr lang="en-US"/>
        </a:p>
      </dgm:t>
    </dgm:pt>
    <dgm:pt modelId="{EBF51278-1CA3-443D-8A25-59D8A25B286A}" type="sibTrans" cxnId="{BB9D9C5E-2CAF-4256-99BC-FB0A6122D58C}">
      <dgm:prSet/>
      <dgm:spPr/>
      <dgm:t>
        <a:bodyPr/>
        <a:lstStyle/>
        <a:p>
          <a:endParaRPr lang="en-US"/>
        </a:p>
      </dgm:t>
    </dgm:pt>
    <dgm:pt modelId="{7B4170E9-0B44-4C1D-AAB4-EE13D748FD2A}">
      <dgm:prSet/>
      <dgm:spPr/>
      <dgm:t>
        <a:bodyPr/>
        <a:lstStyle/>
        <a:p>
          <a:r>
            <a:rPr lang="en-US"/>
            <a:t>P. O. Box 48048 – 00100,</a:t>
          </a:r>
        </a:p>
      </dgm:t>
    </dgm:pt>
    <dgm:pt modelId="{D22FB73E-816E-47E5-AA34-CF54F2DB6585}" type="parTrans" cxnId="{B7558BE9-F0CD-479D-84D6-FC78CAD75494}">
      <dgm:prSet/>
      <dgm:spPr/>
      <dgm:t>
        <a:bodyPr/>
        <a:lstStyle/>
        <a:p>
          <a:endParaRPr lang="en-US"/>
        </a:p>
      </dgm:t>
    </dgm:pt>
    <dgm:pt modelId="{764372F1-FF5F-4885-B4B0-50620A18BEDF}" type="sibTrans" cxnId="{B7558BE9-F0CD-479D-84D6-FC78CAD75494}">
      <dgm:prSet/>
      <dgm:spPr/>
      <dgm:t>
        <a:bodyPr/>
        <a:lstStyle/>
        <a:p>
          <a:endParaRPr lang="en-US"/>
        </a:p>
      </dgm:t>
    </dgm:pt>
    <dgm:pt modelId="{134A2EFC-3634-4CB3-B115-CA81B615BF5E}">
      <dgm:prSet/>
      <dgm:spPr/>
      <dgm:t>
        <a:bodyPr/>
        <a:lstStyle/>
        <a:p>
          <a:r>
            <a:rPr lang="en-US" b="1" u="sng" dirty="0"/>
            <a:t>NAIROBI - KENYA</a:t>
          </a:r>
          <a:endParaRPr lang="en-US" dirty="0"/>
        </a:p>
      </dgm:t>
    </dgm:pt>
    <dgm:pt modelId="{D18F19FD-882C-47A2-9583-18610BC8B068}" type="parTrans" cxnId="{A456A48C-B339-4A8F-9223-CDF7D7C005AE}">
      <dgm:prSet/>
      <dgm:spPr/>
      <dgm:t>
        <a:bodyPr/>
        <a:lstStyle/>
        <a:p>
          <a:endParaRPr lang="en-US"/>
        </a:p>
      </dgm:t>
    </dgm:pt>
    <dgm:pt modelId="{FF5C28A3-C4A6-4FAF-BB95-2097A955B5B8}" type="sibTrans" cxnId="{A456A48C-B339-4A8F-9223-CDF7D7C005AE}">
      <dgm:prSet/>
      <dgm:spPr/>
      <dgm:t>
        <a:bodyPr/>
        <a:lstStyle/>
        <a:p>
          <a:endParaRPr lang="en-US"/>
        </a:p>
      </dgm:t>
    </dgm:pt>
    <dgm:pt modelId="{9CFEA236-1447-44C2-9442-313F763B24BF}" type="pres">
      <dgm:prSet presAssocID="{1A5A9235-BD5B-4DD3-9816-08FBF866EBF2}" presName="root" presStyleCnt="0">
        <dgm:presLayoutVars>
          <dgm:dir/>
          <dgm:resizeHandles val="exact"/>
        </dgm:presLayoutVars>
      </dgm:prSet>
      <dgm:spPr/>
      <dgm:t>
        <a:bodyPr/>
        <a:lstStyle/>
        <a:p>
          <a:endParaRPr lang="en-US"/>
        </a:p>
      </dgm:t>
    </dgm:pt>
    <dgm:pt modelId="{8885FC25-9734-488A-B1EA-AD721AA4751F}" type="pres">
      <dgm:prSet presAssocID="{7D78818D-AEF4-405D-A7C3-A1365CC6C684}" presName="compNode" presStyleCnt="0"/>
      <dgm:spPr/>
    </dgm:pt>
    <dgm:pt modelId="{FA38AC8B-B08D-4151-8B15-CE120925282E}" type="pres">
      <dgm:prSet presAssocID="{7D78818D-AEF4-405D-A7C3-A1365CC6C684}" presName="iconRect" presStyleLbl="node1" presStyleIdx="0"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end"/>
        </a:ext>
      </dgm:extLst>
    </dgm:pt>
    <dgm:pt modelId="{0F107FFA-49AA-448B-AC64-BB06C727A77F}" type="pres">
      <dgm:prSet presAssocID="{7D78818D-AEF4-405D-A7C3-A1365CC6C684}" presName="iconSpace" presStyleCnt="0"/>
      <dgm:spPr/>
    </dgm:pt>
    <dgm:pt modelId="{85351CA5-DB8F-4BF7-BEF4-ABFDCD41FF1C}" type="pres">
      <dgm:prSet presAssocID="{7D78818D-AEF4-405D-A7C3-A1365CC6C684}" presName="parTx" presStyleLbl="revTx" presStyleIdx="0" presStyleCnt="6">
        <dgm:presLayoutVars>
          <dgm:chMax val="0"/>
          <dgm:chPref val="0"/>
        </dgm:presLayoutVars>
      </dgm:prSet>
      <dgm:spPr/>
      <dgm:t>
        <a:bodyPr/>
        <a:lstStyle/>
        <a:p>
          <a:endParaRPr lang="en-US"/>
        </a:p>
      </dgm:t>
    </dgm:pt>
    <dgm:pt modelId="{6355B785-FE80-435E-922D-920D5A605DFB}" type="pres">
      <dgm:prSet presAssocID="{7D78818D-AEF4-405D-A7C3-A1365CC6C684}" presName="txSpace" presStyleCnt="0"/>
      <dgm:spPr/>
    </dgm:pt>
    <dgm:pt modelId="{5229C907-B53D-4106-9C3D-0035A4BAACCB}" type="pres">
      <dgm:prSet presAssocID="{7D78818D-AEF4-405D-A7C3-A1365CC6C684}" presName="desTx" presStyleLbl="revTx" presStyleIdx="1" presStyleCnt="6">
        <dgm:presLayoutVars/>
      </dgm:prSet>
      <dgm:spPr/>
    </dgm:pt>
    <dgm:pt modelId="{5341F9A6-62B0-4F0D-A874-49DD7D133B6E}" type="pres">
      <dgm:prSet presAssocID="{1D6A1D3E-362A-487D-AA77-018DC2B271E3}" presName="sibTrans" presStyleCnt="0"/>
      <dgm:spPr/>
    </dgm:pt>
    <dgm:pt modelId="{2189AC35-1E51-4869-98B7-5D4885D0FDCB}" type="pres">
      <dgm:prSet presAssocID="{237C2EF9-8431-4D13-AC3F-9B07A27F3F69}" presName="compNode" presStyleCnt="0"/>
      <dgm:spPr/>
    </dgm:pt>
    <dgm:pt modelId="{D5182CE6-BB26-4969-A203-E5B9A17EF81D}" type="pres">
      <dgm:prSet presAssocID="{237C2EF9-8431-4D13-AC3F-9B07A27F3F69}" presName="iconRect" presStyleLbl="node1" presStyleIdx="1"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onitor"/>
        </a:ext>
      </dgm:extLst>
    </dgm:pt>
    <dgm:pt modelId="{4EEEC036-5741-42B4-92AC-4416A2F398C6}" type="pres">
      <dgm:prSet presAssocID="{237C2EF9-8431-4D13-AC3F-9B07A27F3F69}" presName="iconSpace" presStyleCnt="0"/>
      <dgm:spPr/>
    </dgm:pt>
    <dgm:pt modelId="{68894B8D-7034-4479-9224-A6A4A80EDC81}" type="pres">
      <dgm:prSet presAssocID="{237C2EF9-8431-4D13-AC3F-9B07A27F3F69}" presName="parTx" presStyleLbl="revTx" presStyleIdx="2" presStyleCnt="6">
        <dgm:presLayoutVars>
          <dgm:chMax val="0"/>
          <dgm:chPref val="0"/>
        </dgm:presLayoutVars>
      </dgm:prSet>
      <dgm:spPr/>
      <dgm:t>
        <a:bodyPr/>
        <a:lstStyle/>
        <a:p>
          <a:endParaRPr lang="en-US"/>
        </a:p>
      </dgm:t>
    </dgm:pt>
    <dgm:pt modelId="{5B197A91-4B9E-40D4-9CAC-45FCB5C8D037}" type="pres">
      <dgm:prSet presAssocID="{237C2EF9-8431-4D13-AC3F-9B07A27F3F69}" presName="txSpace" presStyleCnt="0"/>
      <dgm:spPr/>
    </dgm:pt>
    <dgm:pt modelId="{31C48436-D177-44EC-A9E9-875EE0CCAE09}" type="pres">
      <dgm:prSet presAssocID="{237C2EF9-8431-4D13-AC3F-9B07A27F3F69}" presName="desTx" presStyleLbl="revTx" presStyleIdx="3" presStyleCnt="6">
        <dgm:presLayoutVars/>
      </dgm:prSet>
      <dgm:spPr/>
    </dgm:pt>
    <dgm:pt modelId="{B1CF5202-4926-4133-AEF0-42C503B78C54}" type="pres">
      <dgm:prSet presAssocID="{66C12674-333C-432C-9C63-68EB4DF30641}" presName="sibTrans" presStyleCnt="0"/>
      <dgm:spPr/>
    </dgm:pt>
    <dgm:pt modelId="{C0642572-1E6F-4C8A-BC4B-5F99B473C747}" type="pres">
      <dgm:prSet presAssocID="{598C59AF-FD1C-414D-BE01-D73C199251D1}" presName="compNode" presStyleCnt="0"/>
      <dgm:spPr/>
    </dgm:pt>
    <dgm:pt modelId="{89B6CCC9-7BA9-45CA-9E03-31E83F1B5602}" type="pres">
      <dgm:prSet presAssocID="{598C59AF-FD1C-414D-BE01-D73C199251D1}" presName="iconRect" presStyleLbl="node1" presStyleIdx="2" presStyleCnt="3"/>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Lightning"/>
        </a:ext>
      </dgm:extLst>
    </dgm:pt>
    <dgm:pt modelId="{E1AD6BF4-B4A6-4301-8E75-D2A2A889E4E1}" type="pres">
      <dgm:prSet presAssocID="{598C59AF-FD1C-414D-BE01-D73C199251D1}" presName="iconSpace" presStyleCnt="0"/>
      <dgm:spPr/>
    </dgm:pt>
    <dgm:pt modelId="{F955EE63-AA7C-4B95-BF83-346F304F10BB}" type="pres">
      <dgm:prSet presAssocID="{598C59AF-FD1C-414D-BE01-D73C199251D1}" presName="parTx" presStyleLbl="revTx" presStyleIdx="4" presStyleCnt="6">
        <dgm:presLayoutVars>
          <dgm:chMax val="0"/>
          <dgm:chPref val="0"/>
        </dgm:presLayoutVars>
      </dgm:prSet>
      <dgm:spPr/>
      <dgm:t>
        <a:bodyPr/>
        <a:lstStyle/>
        <a:p>
          <a:endParaRPr lang="en-US"/>
        </a:p>
      </dgm:t>
    </dgm:pt>
    <dgm:pt modelId="{BE78BE52-84FA-47B5-821A-1698F9E7AE06}" type="pres">
      <dgm:prSet presAssocID="{598C59AF-FD1C-414D-BE01-D73C199251D1}" presName="txSpace" presStyleCnt="0"/>
      <dgm:spPr/>
    </dgm:pt>
    <dgm:pt modelId="{365F3CDB-C988-4CC3-AF5B-9C02B31F394C}" type="pres">
      <dgm:prSet presAssocID="{598C59AF-FD1C-414D-BE01-D73C199251D1}" presName="desTx" presStyleLbl="revTx" presStyleIdx="5" presStyleCnt="6">
        <dgm:presLayoutVars/>
      </dgm:prSet>
      <dgm:spPr/>
      <dgm:t>
        <a:bodyPr/>
        <a:lstStyle/>
        <a:p>
          <a:endParaRPr lang="en-US"/>
        </a:p>
      </dgm:t>
    </dgm:pt>
  </dgm:ptLst>
  <dgm:cxnLst>
    <dgm:cxn modelId="{507DA522-DA1B-4663-943B-1A3C411AFAD1}" srcId="{598C59AF-FD1C-414D-BE01-D73C199251D1}" destId="{D6E2E190-A407-4D73-B53E-F020A557264A}" srcOrd="2" destOrd="0" parTransId="{0F4691E8-AF82-4281-AA18-AAE941A01185}" sibTransId="{079F0A07-D79D-47EB-840C-25F0084F5CCB}"/>
    <dgm:cxn modelId="{BB9D9C5E-2CAF-4256-99BC-FB0A6122D58C}" srcId="{598C59AF-FD1C-414D-BE01-D73C199251D1}" destId="{3A29247A-F0E9-44D1-AFAC-CC1C0BC1C607}" srcOrd="3" destOrd="0" parTransId="{04B52FEC-3BF5-4F8D-A53F-4FE0A8E0E87D}" sibTransId="{EBF51278-1CA3-443D-8A25-59D8A25B286A}"/>
    <dgm:cxn modelId="{D00783BD-B2B1-41DA-9A19-3A368116A402}" type="presOf" srcId="{B7FBA9C4-5CF1-40EA-A2BC-C9EBE267ADFC}" destId="{365F3CDB-C988-4CC3-AF5B-9C02B31F394C}" srcOrd="0" destOrd="0" presId="urn:microsoft.com/office/officeart/2018/5/layout/CenteredIconLabelDescriptionList"/>
    <dgm:cxn modelId="{581945B5-3131-42D1-8499-CC90D4E0B43A}" srcId="{1A5A9235-BD5B-4DD3-9816-08FBF866EBF2}" destId="{598C59AF-FD1C-414D-BE01-D73C199251D1}" srcOrd="2" destOrd="0" parTransId="{E5F71C5E-0860-4E0F-9FEF-D65D593A5110}" sibTransId="{00506AC4-392B-4F1E-B3EF-1AF30B5A86B8}"/>
    <dgm:cxn modelId="{600A09DA-FEBC-4B43-B18A-8DAC79926415}" type="presOf" srcId="{134A2EFC-3634-4CB3-B115-CA81B615BF5E}" destId="{365F3CDB-C988-4CC3-AF5B-9C02B31F394C}" srcOrd="0" destOrd="5" presId="urn:microsoft.com/office/officeart/2018/5/layout/CenteredIconLabelDescriptionList"/>
    <dgm:cxn modelId="{E043D998-EB99-4920-AAC2-B0AEB43AF645}" type="presOf" srcId="{D6E2E190-A407-4D73-B53E-F020A557264A}" destId="{365F3CDB-C988-4CC3-AF5B-9C02B31F394C}" srcOrd="0" destOrd="2" presId="urn:microsoft.com/office/officeart/2018/5/layout/CenteredIconLabelDescriptionList"/>
    <dgm:cxn modelId="{B2EEFF23-1E4F-48A3-817A-FCF1998A3C29}" srcId="{598C59AF-FD1C-414D-BE01-D73C199251D1}" destId="{BF8B71EE-E4BC-4124-9D6B-FCFC20167787}" srcOrd="1" destOrd="0" parTransId="{8DBD1BCB-6687-49F9-A74B-DFA03E963E31}" sibTransId="{4492266B-1422-4E68-8076-45654164D61B}"/>
    <dgm:cxn modelId="{5A7BF3B8-D71B-4CAD-B38F-A99DB659C562}" type="presOf" srcId="{BF8B71EE-E4BC-4124-9D6B-FCFC20167787}" destId="{365F3CDB-C988-4CC3-AF5B-9C02B31F394C}" srcOrd="0" destOrd="1" presId="urn:microsoft.com/office/officeart/2018/5/layout/CenteredIconLabelDescriptionList"/>
    <dgm:cxn modelId="{732912D3-D67A-43CD-A824-3E39F3D2650B}" type="presOf" srcId="{237C2EF9-8431-4D13-AC3F-9B07A27F3F69}" destId="{68894B8D-7034-4479-9224-A6A4A80EDC81}" srcOrd="0" destOrd="0" presId="urn:microsoft.com/office/officeart/2018/5/layout/CenteredIconLabelDescriptionList"/>
    <dgm:cxn modelId="{B7558BE9-F0CD-479D-84D6-FC78CAD75494}" srcId="{598C59AF-FD1C-414D-BE01-D73C199251D1}" destId="{7B4170E9-0B44-4C1D-AAB4-EE13D748FD2A}" srcOrd="4" destOrd="0" parTransId="{D22FB73E-816E-47E5-AA34-CF54F2DB6585}" sibTransId="{764372F1-FF5F-4885-B4B0-50620A18BEDF}"/>
    <dgm:cxn modelId="{6F4E172E-916E-4EAD-ACE0-76E11D497E1D}" type="presOf" srcId="{1A5A9235-BD5B-4DD3-9816-08FBF866EBF2}" destId="{9CFEA236-1447-44C2-9442-313F763B24BF}" srcOrd="0" destOrd="0" presId="urn:microsoft.com/office/officeart/2018/5/layout/CenteredIconLabelDescriptionList"/>
    <dgm:cxn modelId="{0B307C69-59A9-42B8-BC37-99FDE68DCBF0}" srcId="{1A5A9235-BD5B-4DD3-9816-08FBF866EBF2}" destId="{7D78818D-AEF4-405D-A7C3-A1365CC6C684}" srcOrd="0" destOrd="0" parTransId="{5A8BA28A-5015-4A70-9C45-4896CFDBFC48}" sibTransId="{1D6A1D3E-362A-487D-AA77-018DC2B271E3}"/>
    <dgm:cxn modelId="{07141DFC-4A84-438D-924D-7CA33B5F56E7}" type="presOf" srcId="{7D78818D-AEF4-405D-A7C3-A1365CC6C684}" destId="{85351CA5-DB8F-4BF7-BEF4-ABFDCD41FF1C}" srcOrd="0" destOrd="0" presId="urn:microsoft.com/office/officeart/2018/5/layout/CenteredIconLabelDescriptionList"/>
    <dgm:cxn modelId="{E420D008-3412-4FC6-A07E-C5B2F4317DC2}" type="presOf" srcId="{3A29247A-F0E9-44D1-AFAC-CC1C0BC1C607}" destId="{365F3CDB-C988-4CC3-AF5B-9C02B31F394C}" srcOrd="0" destOrd="3" presId="urn:microsoft.com/office/officeart/2018/5/layout/CenteredIconLabelDescriptionList"/>
    <dgm:cxn modelId="{436BBF38-2347-4108-86AD-F25BB67C4930}" type="presOf" srcId="{598C59AF-FD1C-414D-BE01-D73C199251D1}" destId="{F955EE63-AA7C-4B95-BF83-346F304F10BB}" srcOrd="0" destOrd="0" presId="urn:microsoft.com/office/officeart/2018/5/layout/CenteredIconLabelDescriptionList"/>
    <dgm:cxn modelId="{AAD75487-E531-47E9-AF29-D2DD20D58F97}" type="presOf" srcId="{7B4170E9-0B44-4C1D-AAB4-EE13D748FD2A}" destId="{365F3CDB-C988-4CC3-AF5B-9C02B31F394C}" srcOrd="0" destOrd="4" presId="urn:microsoft.com/office/officeart/2018/5/layout/CenteredIconLabelDescriptionList"/>
    <dgm:cxn modelId="{951CFED8-28FF-4F0F-A6FB-20FD0F2805D8}" srcId="{1A5A9235-BD5B-4DD3-9816-08FBF866EBF2}" destId="{237C2EF9-8431-4D13-AC3F-9B07A27F3F69}" srcOrd="1" destOrd="0" parTransId="{269FAB81-4749-4AE8-AA82-9FF6575DB9B9}" sibTransId="{66C12674-333C-432C-9C63-68EB4DF30641}"/>
    <dgm:cxn modelId="{A456A48C-B339-4A8F-9223-CDF7D7C005AE}" srcId="{598C59AF-FD1C-414D-BE01-D73C199251D1}" destId="{134A2EFC-3634-4CB3-B115-CA81B615BF5E}" srcOrd="5" destOrd="0" parTransId="{D18F19FD-882C-47A2-9583-18610BC8B068}" sibTransId="{FF5C28A3-C4A6-4FAF-BB95-2097A955B5B8}"/>
    <dgm:cxn modelId="{97695D3B-5B75-4FD7-B40C-1FDBB9CA49E2}" srcId="{598C59AF-FD1C-414D-BE01-D73C199251D1}" destId="{B7FBA9C4-5CF1-40EA-A2BC-C9EBE267ADFC}" srcOrd="0" destOrd="0" parTransId="{08ED8B87-F5B0-4DA2-815F-36B765414ECE}" sibTransId="{5E654908-F84C-41D7-B997-BFF6EB63FEAE}"/>
    <dgm:cxn modelId="{B94C508C-E675-440D-9130-4217FBE28F25}" type="presParOf" srcId="{9CFEA236-1447-44C2-9442-313F763B24BF}" destId="{8885FC25-9734-488A-B1EA-AD721AA4751F}" srcOrd="0" destOrd="0" presId="urn:microsoft.com/office/officeart/2018/5/layout/CenteredIconLabelDescriptionList"/>
    <dgm:cxn modelId="{87D0B85A-573F-457B-A3AE-A1A67E0078E7}" type="presParOf" srcId="{8885FC25-9734-488A-B1EA-AD721AA4751F}" destId="{FA38AC8B-B08D-4151-8B15-CE120925282E}" srcOrd="0" destOrd="0" presId="urn:microsoft.com/office/officeart/2018/5/layout/CenteredIconLabelDescriptionList"/>
    <dgm:cxn modelId="{616ABD76-D96A-4C2C-89A6-907CBE32C863}" type="presParOf" srcId="{8885FC25-9734-488A-B1EA-AD721AA4751F}" destId="{0F107FFA-49AA-448B-AC64-BB06C727A77F}" srcOrd="1" destOrd="0" presId="urn:microsoft.com/office/officeart/2018/5/layout/CenteredIconLabelDescriptionList"/>
    <dgm:cxn modelId="{A7E37CA7-1DED-4610-9E78-F8AF6A381B7D}" type="presParOf" srcId="{8885FC25-9734-488A-B1EA-AD721AA4751F}" destId="{85351CA5-DB8F-4BF7-BEF4-ABFDCD41FF1C}" srcOrd="2" destOrd="0" presId="urn:microsoft.com/office/officeart/2018/5/layout/CenteredIconLabelDescriptionList"/>
    <dgm:cxn modelId="{3F496FD1-2C55-4D9A-8CE9-9B7A57291B3E}" type="presParOf" srcId="{8885FC25-9734-488A-B1EA-AD721AA4751F}" destId="{6355B785-FE80-435E-922D-920D5A605DFB}" srcOrd="3" destOrd="0" presId="urn:microsoft.com/office/officeart/2018/5/layout/CenteredIconLabelDescriptionList"/>
    <dgm:cxn modelId="{010E2E5E-B19F-4F86-A582-8A93364AF76E}" type="presParOf" srcId="{8885FC25-9734-488A-B1EA-AD721AA4751F}" destId="{5229C907-B53D-4106-9C3D-0035A4BAACCB}" srcOrd="4" destOrd="0" presId="urn:microsoft.com/office/officeart/2018/5/layout/CenteredIconLabelDescriptionList"/>
    <dgm:cxn modelId="{9B8738CE-A8F1-4C1C-BFE0-894F1953ECAC}" type="presParOf" srcId="{9CFEA236-1447-44C2-9442-313F763B24BF}" destId="{5341F9A6-62B0-4F0D-A874-49DD7D133B6E}" srcOrd="1" destOrd="0" presId="urn:microsoft.com/office/officeart/2018/5/layout/CenteredIconLabelDescriptionList"/>
    <dgm:cxn modelId="{15D48227-4649-47F6-849F-900446BCD2FF}" type="presParOf" srcId="{9CFEA236-1447-44C2-9442-313F763B24BF}" destId="{2189AC35-1E51-4869-98B7-5D4885D0FDCB}" srcOrd="2" destOrd="0" presId="urn:microsoft.com/office/officeart/2018/5/layout/CenteredIconLabelDescriptionList"/>
    <dgm:cxn modelId="{5EC7AF9C-0396-47A9-A5C4-A2241897CE7F}" type="presParOf" srcId="{2189AC35-1E51-4869-98B7-5D4885D0FDCB}" destId="{D5182CE6-BB26-4969-A203-E5B9A17EF81D}" srcOrd="0" destOrd="0" presId="urn:microsoft.com/office/officeart/2018/5/layout/CenteredIconLabelDescriptionList"/>
    <dgm:cxn modelId="{D2E55104-2029-4DE0-A5CF-BD2FEA55DF16}" type="presParOf" srcId="{2189AC35-1E51-4869-98B7-5D4885D0FDCB}" destId="{4EEEC036-5741-42B4-92AC-4416A2F398C6}" srcOrd="1" destOrd="0" presId="urn:microsoft.com/office/officeart/2018/5/layout/CenteredIconLabelDescriptionList"/>
    <dgm:cxn modelId="{F2E2807B-F045-410E-80BF-7225E73CEE7D}" type="presParOf" srcId="{2189AC35-1E51-4869-98B7-5D4885D0FDCB}" destId="{68894B8D-7034-4479-9224-A6A4A80EDC81}" srcOrd="2" destOrd="0" presId="urn:microsoft.com/office/officeart/2018/5/layout/CenteredIconLabelDescriptionList"/>
    <dgm:cxn modelId="{A1E9BABF-2972-4453-A11A-5CD7C016A0A6}" type="presParOf" srcId="{2189AC35-1E51-4869-98B7-5D4885D0FDCB}" destId="{5B197A91-4B9E-40D4-9CAC-45FCB5C8D037}" srcOrd="3" destOrd="0" presId="urn:microsoft.com/office/officeart/2018/5/layout/CenteredIconLabelDescriptionList"/>
    <dgm:cxn modelId="{645EDB61-A47C-49A8-9AC0-D45BF6A56B23}" type="presParOf" srcId="{2189AC35-1E51-4869-98B7-5D4885D0FDCB}" destId="{31C48436-D177-44EC-A9E9-875EE0CCAE09}" srcOrd="4" destOrd="0" presId="urn:microsoft.com/office/officeart/2018/5/layout/CenteredIconLabelDescriptionList"/>
    <dgm:cxn modelId="{C622FEF6-7E86-4F8C-9957-89AABCD3CE2B}" type="presParOf" srcId="{9CFEA236-1447-44C2-9442-313F763B24BF}" destId="{B1CF5202-4926-4133-AEF0-42C503B78C54}" srcOrd="3" destOrd="0" presId="urn:microsoft.com/office/officeart/2018/5/layout/CenteredIconLabelDescriptionList"/>
    <dgm:cxn modelId="{610E80F6-CABC-4777-8154-2B347834B691}" type="presParOf" srcId="{9CFEA236-1447-44C2-9442-313F763B24BF}" destId="{C0642572-1E6F-4C8A-BC4B-5F99B473C747}" srcOrd="4" destOrd="0" presId="urn:microsoft.com/office/officeart/2018/5/layout/CenteredIconLabelDescriptionList"/>
    <dgm:cxn modelId="{AD106F91-66C7-424C-A970-6A20FBB52761}" type="presParOf" srcId="{C0642572-1E6F-4C8A-BC4B-5F99B473C747}" destId="{89B6CCC9-7BA9-45CA-9E03-31E83F1B5602}" srcOrd="0" destOrd="0" presId="urn:microsoft.com/office/officeart/2018/5/layout/CenteredIconLabelDescriptionList"/>
    <dgm:cxn modelId="{40F652EF-595D-4320-AD23-55A2D005374C}" type="presParOf" srcId="{C0642572-1E6F-4C8A-BC4B-5F99B473C747}" destId="{E1AD6BF4-B4A6-4301-8E75-D2A2A889E4E1}" srcOrd="1" destOrd="0" presId="urn:microsoft.com/office/officeart/2018/5/layout/CenteredIconLabelDescriptionList"/>
    <dgm:cxn modelId="{2F77FC00-A487-4291-851A-1A68C2CBA0D0}" type="presParOf" srcId="{C0642572-1E6F-4C8A-BC4B-5F99B473C747}" destId="{F955EE63-AA7C-4B95-BF83-346F304F10BB}" srcOrd="2" destOrd="0" presId="urn:microsoft.com/office/officeart/2018/5/layout/CenteredIconLabelDescriptionList"/>
    <dgm:cxn modelId="{0242022F-4F0C-4315-9FB8-C018F13DB61F}" type="presParOf" srcId="{C0642572-1E6F-4C8A-BC4B-5F99B473C747}" destId="{BE78BE52-84FA-47B5-821A-1698F9E7AE06}" srcOrd="3" destOrd="0" presId="urn:microsoft.com/office/officeart/2018/5/layout/CenteredIconLabelDescriptionList"/>
    <dgm:cxn modelId="{87B09F0E-E4E7-442A-8F8F-C264EA169C34}" type="presParOf" srcId="{C0642572-1E6F-4C8A-BC4B-5F99B473C747}" destId="{365F3CDB-C988-4CC3-AF5B-9C02B31F394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C55362-A962-444F-B43A-78665515989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AB1DEF0-65E3-4758-A2C5-BAD735D87EFA}">
      <dgm:prSet/>
      <dgm:spPr/>
      <dgm:t>
        <a:bodyPr/>
        <a:lstStyle/>
        <a:p>
          <a:r>
            <a:rPr lang="en-GB"/>
            <a:t>Misappropriation</a:t>
          </a:r>
          <a:r>
            <a:rPr lang="en-US"/>
            <a:t> and conversion of clients’ funds occur when an advocate improperly handles clients’ funds or property contrary to the Standard and good practice.</a:t>
          </a:r>
        </a:p>
      </dgm:t>
    </dgm:pt>
    <dgm:pt modelId="{622EDE99-E536-46D2-8438-F165631F0C88}" type="parTrans" cxnId="{A2467166-C875-4465-B47E-9471C0969D50}">
      <dgm:prSet/>
      <dgm:spPr/>
      <dgm:t>
        <a:bodyPr/>
        <a:lstStyle/>
        <a:p>
          <a:endParaRPr lang="en-US"/>
        </a:p>
      </dgm:t>
    </dgm:pt>
    <dgm:pt modelId="{2C3ED65C-BD3B-4B82-8FAD-27B485932A92}" type="sibTrans" cxnId="{A2467166-C875-4465-B47E-9471C0969D50}">
      <dgm:prSet/>
      <dgm:spPr/>
      <dgm:t>
        <a:bodyPr/>
        <a:lstStyle/>
        <a:p>
          <a:endParaRPr lang="en-US"/>
        </a:p>
      </dgm:t>
    </dgm:pt>
    <dgm:pt modelId="{FDE9C69C-ABAE-49EC-AB9E-229E99ECA9F9}">
      <dgm:prSet/>
      <dgm:spPr/>
      <dgm:t>
        <a:bodyPr/>
        <a:lstStyle/>
        <a:p>
          <a:r>
            <a:rPr lang="en-GB"/>
            <a:t>It is both a</a:t>
          </a:r>
          <a:r>
            <a:rPr lang="en-US"/>
            <a:t> criminal offence (Sec 313 of the Penal Code)and professional misconduct (SOPPEC 5).</a:t>
          </a:r>
        </a:p>
      </dgm:t>
    </dgm:pt>
    <dgm:pt modelId="{6A96669B-B826-4A07-A9C3-B11E77558D89}" type="parTrans" cxnId="{4A8DC312-847B-4BF0-8536-5ED4CC9E6AAF}">
      <dgm:prSet/>
      <dgm:spPr/>
      <dgm:t>
        <a:bodyPr/>
        <a:lstStyle/>
        <a:p>
          <a:endParaRPr lang="en-US"/>
        </a:p>
      </dgm:t>
    </dgm:pt>
    <dgm:pt modelId="{4B733D38-110D-404F-8ABB-AB0EF04D8435}" type="sibTrans" cxnId="{4A8DC312-847B-4BF0-8536-5ED4CC9E6AAF}">
      <dgm:prSet/>
      <dgm:spPr/>
      <dgm:t>
        <a:bodyPr/>
        <a:lstStyle/>
        <a:p>
          <a:endParaRPr lang="en-US"/>
        </a:p>
      </dgm:t>
    </dgm:pt>
    <dgm:pt modelId="{81E68504-2719-4771-B481-38E7EF0691BD}">
      <dgm:prSet/>
      <dgm:spPr/>
      <dgm:t>
        <a:bodyPr/>
        <a:lstStyle/>
        <a:p>
          <a:r>
            <a:rPr lang="en-US"/>
            <a:t>They undermine confidence in the legal profession and the administration of justice.</a:t>
          </a:r>
        </a:p>
      </dgm:t>
    </dgm:pt>
    <dgm:pt modelId="{E8FAB230-70D8-4E9A-AA1F-9599A6A91A16}" type="parTrans" cxnId="{3C8B5ACE-F679-4B60-A0DC-8BB4B7FB46F6}">
      <dgm:prSet/>
      <dgm:spPr/>
      <dgm:t>
        <a:bodyPr/>
        <a:lstStyle/>
        <a:p>
          <a:endParaRPr lang="en-US"/>
        </a:p>
      </dgm:t>
    </dgm:pt>
    <dgm:pt modelId="{B79E42B3-D914-4FFC-9FFF-9081328BB191}" type="sibTrans" cxnId="{3C8B5ACE-F679-4B60-A0DC-8BB4B7FB46F6}">
      <dgm:prSet/>
      <dgm:spPr/>
      <dgm:t>
        <a:bodyPr/>
        <a:lstStyle/>
        <a:p>
          <a:endParaRPr lang="en-US"/>
        </a:p>
      </dgm:t>
    </dgm:pt>
    <dgm:pt modelId="{9B4DDEB7-D93B-41ED-8149-4ACCEA8E98DC}">
      <dgm:prSet/>
      <dgm:spPr/>
      <dgm:t>
        <a:bodyPr/>
        <a:lstStyle/>
        <a:p>
          <a:r>
            <a:rPr lang="en-US"/>
            <a:t>Often, misappropriation complaints are categorized as failure to account, or “withholding of funds” and issuing cheques that are dishonored upon presentation at the bank.</a:t>
          </a:r>
        </a:p>
      </dgm:t>
    </dgm:pt>
    <dgm:pt modelId="{77B9ABFE-CCC7-4D58-B98E-72F746B971AB}" type="parTrans" cxnId="{F39FB816-55EE-44BB-8E24-F2E18BAEB809}">
      <dgm:prSet/>
      <dgm:spPr/>
      <dgm:t>
        <a:bodyPr/>
        <a:lstStyle/>
        <a:p>
          <a:endParaRPr lang="en-US"/>
        </a:p>
      </dgm:t>
    </dgm:pt>
    <dgm:pt modelId="{62007A0E-3A1A-46B4-82D5-6A3B2101BC64}" type="sibTrans" cxnId="{F39FB816-55EE-44BB-8E24-F2E18BAEB809}">
      <dgm:prSet/>
      <dgm:spPr/>
      <dgm:t>
        <a:bodyPr/>
        <a:lstStyle/>
        <a:p>
          <a:endParaRPr lang="en-US"/>
        </a:p>
      </dgm:t>
    </dgm:pt>
    <dgm:pt modelId="{086FDBDD-715D-1446-9F07-C618772804F2}" type="pres">
      <dgm:prSet presAssocID="{D8C55362-A962-444F-B43A-786655159897}" presName="hierChild1" presStyleCnt="0">
        <dgm:presLayoutVars>
          <dgm:chPref val="1"/>
          <dgm:dir/>
          <dgm:animOne val="branch"/>
          <dgm:animLvl val="lvl"/>
          <dgm:resizeHandles/>
        </dgm:presLayoutVars>
      </dgm:prSet>
      <dgm:spPr/>
      <dgm:t>
        <a:bodyPr/>
        <a:lstStyle/>
        <a:p>
          <a:endParaRPr lang="en-US"/>
        </a:p>
      </dgm:t>
    </dgm:pt>
    <dgm:pt modelId="{186A913D-EBBF-4244-AE8C-CE7D1520C87A}" type="pres">
      <dgm:prSet presAssocID="{CAB1DEF0-65E3-4758-A2C5-BAD735D87EFA}" presName="hierRoot1" presStyleCnt="0"/>
      <dgm:spPr/>
    </dgm:pt>
    <dgm:pt modelId="{E27E2BB9-411A-B74B-B49F-9C11969DE99B}" type="pres">
      <dgm:prSet presAssocID="{CAB1DEF0-65E3-4758-A2C5-BAD735D87EFA}" presName="composite" presStyleCnt="0"/>
      <dgm:spPr/>
    </dgm:pt>
    <dgm:pt modelId="{FB899162-5813-8B4A-A3F4-66DCAD4E4A6B}" type="pres">
      <dgm:prSet presAssocID="{CAB1DEF0-65E3-4758-A2C5-BAD735D87EFA}" presName="background" presStyleLbl="node0" presStyleIdx="0" presStyleCnt="4"/>
      <dgm:spPr/>
    </dgm:pt>
    <dgm:pt modelId="{A3DB29B9-232F-9940-803E-0BB9D5B1C3AF}" type="pres">
      <dgm:prSet presAssocID="{CAB1DEF0-65E3-4758-A2C5-BAD735D87EFA}" presName="text" presStyleLbl="fgAcc0" presStyleIdx="0" presStyleCnt="4">
        <dgm:presLayoutVars>
          <dgm:chPref val="3"/>
        </dgm:presLayoutVars>
      </dgm:prSet>
      <dgm:spPr/>
      <dgm:t>
        <a:bodyPr/>
        <a:lstStyle/>
        <a:p>
          <a:endParaRPr lang="en-US"/>
        </a:p>
      </dgm:t>
    </dgm:pt>
    <dgm:pt modelId="{5C4DD068-21A0-894B-9EC1-991F69B2397D}" type="pres">
      <dgm:prSet presAssocID="{CAB1DEF0-65E3-4758-A2C5-BAD735D87EFA}" presName="hierChild2" presStyleCnt="0"/>
      <dgm:spPr/>
    </dgm:pt>
    <dgm:pt modelId="{F183ECF4-FEF0-584C-9C22-7D4EB64529E8}" type="pres">
      <dgm:prSet presAssocID="{FDE9C69C-ABAE-49EC-AB9E-229E99ECA9F9}" presName="hierRoot1" presStyleCnt="0"/>
      <dgm:spPr/>
    </dgm:pt>
    <dgm:pt modelId="{400B6B89-BE18-5545-9F43-A85AE4A4965C}" type="pres">
      <dgm:prSet presAssocID="{FDE9C69C-ABAE-49EC-AB9E-229E99ECA9F9}" presName="composite" presStyleCnt="0"/>
      <dgm:spPr/>
    </dgm:pt>
    <dgm:pt modelId="{7B0BF2F1-AB29-B249-B7FA-78806A3C6988}" type="pres">
      <dgm:prSet presAssocID="{FDE9C69C-ABAE-49EC-AB9E-229E99ECA9F9}" presName="background" presStyleLbl="node0" presStyleIdx="1" presStyleCnt="4"/>
      <dgm:spPr/>
    </dgm:pt>
    <dgm:pt modelId="{6E0033A0-054B-0942-9286-3AA61C6F50D9}" type="pres">
      <dgm:prSet presAssocID="{FDE9C69C-ABAE-49EC-AB9E-229E99ECA9F9}" presName="text" presStyleLbl="fgAcc0" presStyleIdx="1" presStyleCnt="4">
        <dgm:presLayoutVars>
          <dgm:chPref val="3"/>
        </dgm:presLayoutVars>
      </dgm:prSet>
      <dgm:spPr/>
      <dgm:t>
        <a:bodyPr/>
        <a:lstStyle/>
        <a:p>
          <a:endParaRPr lang="en-US"/>
        </a:p>
      </dgm:t>
    </dgm:pt>
    <dgm:pt modelId="{3C4CEF3F-C7F5-0147-B41A-4D206A0771C6}" type="pres">
      <dgm:prSet presAssocID="{FDE9C69C-ABAE-49EC-AB9E-229E99ECA9F9}" presName="hierChild2" presStyleCnt="0"/>
      <dgm:spPr/>
    </dgm:pt>
    <dgm:pt modelId="{5D992781-DDFB-0949-90B1-8DF3DD603492}" type="pres">
      <dgm:prSet presAssocID="{81E68504-2719-4771-B481-38E7EF0691BD}" presName="hierRoot1" presStyleCnt="0"/>
      <dgm:spPr/>
    </dgm:pt>
    <dgm:pt modelId="{86A44959-1C52-B44A-8B97-EBEFF64CDC72}" type="pres">
      <dgm:prSet presAssocID="{81E68504-2719-4771-B481-38E7EF0691BD}" presName="composite" presStyleCnt="0"/>
      <dgm:spPr/>
    </dgm:pt>
    <dgm:pt modelId="{431A90A1-5823-1943-AD6E-F70B654D2E57}" type="pres">
      <dgm:prSet presAssocID="{81E68504-2719-4771-B481-38E7EF0691BD}" presName="background" presStyleLbl="node0" presStyleIdx="2" presStyleCnt="4"/>
      <dgm:spPr/>
    </dgm:pt>
    <dgm:pt modelId="{E9CA236D-0EC2-F94B-B824-23EC9A33795E}" type="pres">
      <dgm:prSet presAssocID="{81E68504-2719-4771-B481-38E7EF0691BD}" presName="text" presStyleLbl="fgAcc0" presStyleIdx="2" presStyleCnt="4">
        <dgm:presLayoutVars>
          <dgm:chPref val="3"/>
        </dgm:presLayoutVars>
      </dgm:prSet>
      <dgm:spPr/>
      <dgm:t>
        <a:bodyPr/>
        <a:lstStyle/>
        <a:p>
          <a:endParaRPr lang="en-US"/>
        </a:p>
      </dgm:t>
    </dgm:pt>
    <dgm:pt modelId="{15D327E8-4A98-8E49-8174-D9F118C69005}" type="pres">
      <dgm:prSet presAssocID="{81E68504-2719-4771-B481-38E7EF0691BD}" presName="hierChild2" presStyleCnt="0"/>
      <dgm:spPr/>
    </dgm:pt>
    <dgm:pt modelId="{FC1B794A-410B-F943-BF33-5CA380ECDD3C}" type="pres">
      <dgm:prSet presAssocID="{9B4DDEB7-D93B-41ED-8149-4ACCEA8E98DC}" presName="hierRoot1" presStyleCnt="0"/>
      <dgm:spPr/>
    </dgm:pt>
    <dgm:pt modelId="{779983A7-99E2-9041-BC0C-7AF461CDA677}" type="pres">
      <dgm:prSet presAssocID="{9B4DDEB7-D93B-41ED-8149-4ACCEA8E98DC}" presName="composite" presStyleCnt="0"/>
      <dgm:spPr/>
    </dgm:pt>
    <dgm:pt modelId="{581ECA37-45FD-FA40-A667-F2EAD5CE1183}" type="pres">
      <dgm:prSet presAssocID="{9B4DDEB7-D93B-41ED-8149-4ACCEA8E98DC}" presName="background" presStyleLbl="node0" presStyleIdx="3" presStyleCnt="4"/>
      <dgm:spPr/>
    </dgm:pt>
    <dgm:pt modelId="{67ECDDF1-77BE-6E41-B9EA-1660BD88C0DA}" type="pres">
      <dgm:prSet presAssocID="{9B4DDEB7-D93B-41ED-8149-4ACCEA8E98DC}" presName="text" presStyleLbl="fgAcc0" presStyleIdx="3" presStyleCnt="4">
        <dgm:presLayoutVars>
          <dgm:chPref val="3"/>
        </dgm:presLayoutVars>
      </dgm:prSet>
      <dgm:spPr/>
      <dgm:t>
        <a:bodyPr/>
        <a:lstStyle/>
        <a:p>
          <a:endParaRPr lang="en-US"/>
        </a:p>
      </dgm:t>
    </dgm:pt>
    <dgm:pt modelId="{B4A223AF-DE54-E549-98A1-313BEA57CB45}" type="pres">
      <dgm:prSet presAssocID="{9B4DDEB7-D93B-41ED-8149-4ACCEA8E98DC}" presName="hierChild2" presStyleCnt="0"/>
      <dgm:spPr/>
    </dgm:pt>
  </dgm:ptLst>
  <dgm:cxnLst>
    <dgm:cxn modelId="{499CD321-9161-FD46-801D-DDCD26BFA81A}" type="presOf" srcId="{D8C55362-A962-444F-B43A-786655159897}" destId="{086FDBDD-715D-1446-9F07-C618772804F2}" srcOrd="0" destOrd="0" presId="urn:microsoft.com/office/officeart/2005/8/layout/hierarchy1"/>
    <dgm:cxn modelId="{BF0FE261-4535-C844-8F26-54FC20CFF236}" type="presOf" srcId="{FDE9C69C-ABAE-49EC-AB9E-229E99ECA9F9}" destId="{6E0033A0-054B-0942-9286-3AA61C6F50D9}" srcOrd="0" destOrd="0" presId="urn:microsoft.com/office/officeart/2005/8/layout/hierarchy1"/>
    <dgm:cxn modelId="{41CC1DBC-DA90-8046-A553-B4DEBBF94448}" type="presOf" srcId="{9B4DDEB7-D93B-41ED-8149-4ACCEA8E98DC}" destId="{67ECDDF1-77BE-6E41-B9EA-1660BD88C0DA}" srcOrd="0" destOrd="0" presId="urn:microsoft.com/office/officeart/2005/8/layout/hierarchy1"/>
    <dgm:cxn modelId="{A2467166-C875-4465-B47E-9471C0969D50}" srcId="{D8C55362-A962-444F-B43A-786655159897}" destId="{CAB1DEF0-65E3-4758-A2C5-BAD735D87EFA}" srcOrd="0" destOrd="0" parTransId="{622EDE99-E536-46D2-8438-F165631F0C88}" sibTransId="{2C3ED65C-BD3B-4B82-8FAD-27B485932A92}"/>
    <dgm:cxn modelId="{675CEFB6-A874-5C47-87E9-B6217D2B1FD7}" type="presOf" srcId="{CAB1DEF0-65E3-4758-A2C5-BAD735D87EFA}" destId="{A3DB29B9-232F-9940-803E-0BB9D5B1C3AF}" srcOrd="0" destOrd="0" presId="urn:microsoft.com/office/officeart/2005/8/layout/hierarchy1"/>
    <dgm:cxn modelId="{3C8B5ACE-F679-4B60-A0DC-8BB4B7FB46F6}" srcId="{D8C55362-A962-444F-B43A-786655159897}" destId="{81E68504-2719-4771-B481-38E7EF0691BD}" srcOrd="2" destOrd="0" parTransId="{E8FAB230-70D8-4E9A-AA1F-9599A6A91A16}" sibTransId="{B79E42B3-D914-4FFC-9FFF-9081328BB191}"/>
    <dgm:cxn modelId="{F39FB816-55EE-44BB-8E24-F2E18BAEB809}" srcId="{D8C55362-A962-444F-B43A-786655159897}" destId="{9B4DDEB7-D93B-41ED-8149-4ACCEA8E98DC}" srcOrd="3" destOrd="0" parTransId="{77B9ABFE-CCC7-4D58-B98E-72F746B971AB}" sibTransId="{62007A0E-3A1A-46B4-82D5-6A3B2101BC64}"/>
    <dgm:cxn modelId="{2D5457A7-B4F0-AC4C-A804-CDA394CFB4BE}" type="presOf" srcId="{81E68504-2719-4771-B481-38E7EF0691BD}" destId="{E9CA236D-0EC2-F94B-B824-23EC9A33795E}" srcOrd="0" destOrd="0" presId="urn:microsoft.com/office/officeart/2005/8/layout/hierarchy1"/>
    <dgm:cxn modelId="{4A8DC312-847B-4BF0-8536-5ED4CC9E6AAF}" srcId="{D8C55362-A962-444F-B43A-786655159897}" destId="{FDE9C69C-ABAE-49EC-AB9E-229E99ECA9F9}" srcOrd="1" destOrd="0" parTransId="{6A96669B-B826-4A07-A9C3-B11E77558D89}" sibTransId="{4B733D38-110D-404F-8ABB-AB0EF04D8435}"/>
    <dgm:cxn modelId="{0E311107-F774-FA4A-937A-B6269A9489FD}" type="presParOf" srcId="{086FDBDD-715D-1446-9F07-C618772804F2}" destId="{186A913D-EBBF-4244-AE8C-CE7D1520C87A}" srcOrd="0" destOrd="0" presId="urn:microsoft.com/office/officeart/2005/8/layout/hierarchy1"/>
    <dgm:cxn modelId="{7229F6F2-7411-944A-BF02-6E7C9BBD3568}" type="presParOf" srcId="{186A913D-EBBF-4244-AE8C-CE7D1520C87A}" destId="{E27E2BB9-411A-B74B-B49F-9C11969DE99B}" srcOrd="0" destOrd="0" presId="urn:microsoft.com/office/officeart/2005/8/layout/hierarchy1"/>
    <dgm:cxn modelId="{812D9E9C-218F-0247-B834-524DC5BB09A3}" type="presParOf" srcId="{E27E2BB9-411A-B74B-B49F-9C11969DE99B}" destId="{FB899162-5813-8B4A-A3F4-66DCAD4E4A6B}" srcOrd="0" destOrd="0" presId="urn:microsoft.com/office/officeart/2005/8/layout/hierarchy1"/>
    <dgm:cxn modelId="{2528435E-69A1-C54E-9F6D-3E5D30463279}" type="presParOf" srcId="{E27E2BB9-411A-B74B-B49F-9C11969DE99B}" destId="{A3DB29B9-232F-9940-803E-0BB9D5B1C3AF}" srcOrd="1" destOrd="0" presId="urn:microsoft.com/office/officeart/2005/8/layout/hierarchy1"/>
    <dgm:cxn modelId="{ED9A7E92-8998-F14D-96F3-FFB2FA88B210}" type="presParOf" srcId="{186A913D-EBBF-4244-AE8C-CE7D1520C87A}" destId="{5C4DD068-21A0-894B-9EC1-991F69B2397D}" srcOrd="1" destOrd="0" presId="urn:microsoft.com/office/officeart/2005/8/layout/hierarchy1"/>
    <dgm:cxn modelId="{1660AAD7-AA96-9149-987E-D00C305AE41F}" type="presParOf" srcId="{086FDBDD-715D-1446-9F07-C618772804F2}" destId="{F183ECF4-FEF0-584C-9C22-7D4EB64529E8}" srcOrd="1" destOrd="0" presId="urn:microsoft.com/office/officeart/2005/8/layout/hierarchy1"/>
    <dgm:cxn modelId="{CC121B60-F071-1E4F-9851-AE5F1E3B7EC2}" type="presParOf" srcId="{F183ECF4-FEF0-584C-9C22-7D4EB64529E8}" destId="{400B6B89-BE18-5545-9F43-A85AE4A4965C}" srcOrd="0" destOrd="0" presId="urn:microsoft.com/office/officeart/2005/8/layout/hierarchy1"/>
    <dgm:cxn modelId="{03A4FC67-265D-D546-AEC8-E36CCA3FD457}" type="presParOf" srcId="{400B6B89-BE18-5545-9F43-A85AE4A4965C}" destId="{7B0BF2F1-AB29-B249-B7FA-78806A3C6988}" srcOrd="0" destOrd="0" presId="urn:microsoft.com/office/officeart/2005/8/layout/hierarchy1"/>
    <dgm:cxn modelId="{79803C67-B363-3045-BDFB-F2C19738C499}" type="presParOf" srcId="{400B6B89-BE18-5545-9F43-A85AE4A4965C}" destId="{6E0033A0-054B-0942-9286-3AA61C6F50D9}" srcOrd="1" destOrd="0" presId="urn:microsoft.com/office/officeart/2005/8/layout/hierarchy1"/>
    <dgm:cxn modelId="{22BD3307-EB11-CC41-85F5-1B8B1496F3D8}" type="presParOf" srcId="{F183ECF4-FEF0-584C-9C22-7D4EB64529E8}" destId="{3C4CEF3F-C7F5-0147-B41A-4D206A0771C6}" srcOrd="1" destOrd="0" presId="urn:microsoft.com/office/officeart/2005/8/layout/hierarchy1"/>
    <dgm:cxn modelId="{E5C3A855-E8AB-DF4B-9577-508E0F8069FA}" type="presParOf" srcId="{086FDBDD-715D-1446-9F07-C618772804F2}" destId="{5D992781-DDFB-0949-90B1-8DF3DD603492}" srcOrd="2" destOrd="0" presId="urn:microsoft.com/office/officeart/2005/8/layout/hierarchy1"/>
    <dgm:cxn modelId="{E46A8D9A-6773-B540-9F75-684241415668}" type="presParOf" srcId="{5D992781-DDFB-0949-90B1-8DF3DD603492}" destId="{86A44959-1C52-B44A-8B97-EBEFF64CDC72}" srcOrd="0" destOrd="0" presId="urn:microsoft.com/office/officeart/2005/8/layout/hierarchy1"/>
    <dgm:cxn modelId="{7D31FE07-795C-FA4A-8340-6EE4FF7A38AB}" type="presParOf" srcId="{86A44959-1C52-B44A-8B97-EBEFF64CDC72}" destId="{431A90A1-5823-1943-AD6E-F70B654D2E57}" srcOrd="0" destOrd="0" presId="urn:microsoft.com/office/officeart/2005/8/layout/hierarchy1"/>
    <dgm:cxn modelId="{37F1A0E9-9B44-CB42-8EFF-4610C0AE4451}" type="presParOf" srcId="{86A44959-1C52-B44A-8B97-EBEFF64CDC72}" destId="{E9CA236D-0EC2-F94B-B824-23EC9A33795E}" srcOrd="1" destOrd="0" presId="urn:microsoft.com/office/officeart/2005/8/layout/hierarchy1"/>
    <dgm:cxn modelId="{E9BE4DCD-0D68-9547-8373-2D54F5797B83}" type="presParOf" srcId="{5D992781-DDFB-0949-90B1-8DF3DD603492}" destId="{15D327E8-4A98-8E49-8174-D9F118C69005}" srcOrd="1" destOrd="0" presId="urn:microsoft.com/office/officeart/2005/8/layout/hierarchy1"/>
    <dgm:cxn modelId="{D1A767BF-36D1-D548-832F-835AA3218378}" type="presParOf" srcId="{086FDBDD-715D-1446-9F07-C618772804F2}" destId="{FC1B794A-410B-F943-BF33-5CA380ECDD3C}" srcOrd="3" destOrd="0" presId="urn:microsoft.com/office/officeart/2005/8/layout/hierarchy1"/>
    <dgm:cxn modelId="{D8C590DB-313B-4D42-ACDC-71218AB422CC}" type="presParOf" srcId="{FC1B794A-410B-F943-BF33-5CA380ECDD3C}" destId="{779983A7-99E2-9041-BC0C-7AF461CDA677}" srcOrd="0" destOrd="0" presId="urn:microsoft.com/office/officeart/2005/8/layout/hierarchy1"/>
    <dgm:cxn modelId="{CD29EFF6-DBF9-754F-99A6-7E28FA1323EF}" type="presParOf" srcId="{779983A7-99E2-9041-BC0C-7AF461CDA677}" destId="{581ECA37-45FD-FA40-A667-F2EAD5CE1183}" srcOrd="0" destOrd="0" presId="urn:microsoft.com/office/officeart/2005/8/layout/hierarchy1"/>
    <dgm:cxn modelId="{E4EB8C5E-19BD-5440-9771-CD381A340250}" type="presParOf" srcId="{779983A7-99E2-9041-BC0C-7AF461CDA677}" destId="{67ECDDF1-77BE-6E41-B9EA-1660BD88C0DA}" srcOrd="1" destOrd="0" presId="urn:microsoft.com/office/officeart/2005/8/layout/hierarchy1"/>
    <dgm:cxn modelId="{F9736FE6-A00C-AA44-83F5-F0528D9D307E}" type="presParOf" srcId="{FC1B794A-410B-F943-BF33-5CA380ECDD3C}" destId="{B4A223AF-DE54-E549-98A1-313BEA57CB4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DBF645-1CBE-4325-9C0C-A03CE0AEB9D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5692B8D-CDD9-4424-9DD5-4E8D98547A75}">
      <dgm:prSet/>
      <dgm:spPr/>
      <dgm:t>
        <a:bodyPr/>
        <a:lstStyle/>
        <a:p>
          <a:r>
            <a:rPr lang="en-US"/>
            <a:t>Failure to maintain a separate client’s account and evidence of co-mingling of funds or use of client’s funds to finance office, business or personal expenses;</a:t>
          </a:r>
        </a:p>
      </dgm:t>
    </dgm:pt>
    <dgm:pt modelId="{86B7E449-90F9-49F6-96A5-0C3E6582D344}" type="parTrans" cxnId="{7D64B933-C60E-4890-8D85-311C581F06CD}">
      <dgm:prSet/>
      <dgm:spPr/>
      <dgm:t>
        <a:bodyPr/>
        <a:lstStyle/>
        <a:p>
          <a:endParaRPr lang="en-US"/>
        </a:p>
      </dgm:t>
    </dgm:pt>
    <dgm:pt modelId="{2A0CBE7F-CB02-4ED0-BC97-806A20C483A0}" type="sibTrans" cxnId="{7D64B933-C60E-4890-8D85-311C581F06CD}">
      <dgm:prSet/>
      <dgm:spPr/>
      <dgm:t>
        <a:bodyPr/>
        <a:lstStyle/>
        <a:p>
          <a:endParaRPr lang="en-US"/>
        </a:p>
      </dgm:t>
    </dgm:pt>
    <dgm:pt modelId="{9AA946DC-86FC-48F4-AFF9-20EFE83AA947}">
      <dgm:prSet/>
      <dgm:spPr/>
      <dgm:t>
        <a:bodyPr/>
        <a:lstStyle/>
        <a:p>
          <a:r>
            <a:rPr lang="en-US"/>
            <a:t>Trading with the client’s money, e.g  advocate delays payment of client funds to enable him/her to earn interest contrary to the Advocate’s Deposit Interest Rules.</a:t>
          </a:r>
        </a:p>
      </dgm:t>
    </dgm:pt>
    <dgm:pt modelId="{09463723-821D-45AF-9FDA-4509FEEEB1D2}" type="parTrans" cxnId="{4D360E4B-58F7-474F-97DA-63B747CAF9A9}">
      <dgm:prSet/>
      <dgm:spPr/>
      <dgm:t>
        <a:bodyPr/>
        <a:lstStyle/>
        <a:p>
          <a:endParaRPr lang="en-US"/>
        </a:p>
      </dgm:t>
    </dgm:pt>
    <dgm:pt modelId="{023E05DB-4CF2-4068-9AD2-6E0A1A3F5629}" type="sibTrans" cxnId="{4D360E4B-58F7-474F-97DA-63B747CAF9A9}">
      <dgm:prSet/>
      <dgm:spPr/>
      <dgm:t>
        <a:bodyPr/>
        <a:lstStyle/>
        <a:p>
          <a:endParaRPr lang="en-US"/>
        </a:p>
      </dgm:t>
    </dgm:pt>
    <dgm:pt modelId="{F833BDB5-D815-46CD-B198-6C1377608CED}">
      <dgm:prSet/>
      <dgm:spPr/>
      <dgm:t>
        <a:bodyPr/>
        <a:lstStyle/>
        <a:p>
          <a:r>
            <a:rPr lang="en-US" dirty="0"/>
            <a:t>Issuing a cheque drawn on the client’s account, which is </a:t>
          </a:r>
          <a:r>
            <a:rPr lang="en-US" dirty="0" err="1"/>
            <a:t>dishonoured</a:t>
          </a:r>
          <a:r>
            <a:rPr lang="en-US" dirty="0"/>
            <a:t> (i.e. returned unpaid) for lack of funds.</a:t>
          </a:r>
        </a:p>
      </dgm:t>
    </dgm:pt>
    <dgm:pt modelId="{BF2BEC18-8F3E-495C-A97B-7EC2D3914B8E}" type="parTrans" cxnId="{AD204A30-68AC-4334-B6B1-2E2A4F52B151}">
      <dgm:prSet/>
      <dgm:spPr/>
      <dgm:t>
        <a:bodyPr/>
        <a:lstStyle/>
        <a:p>
          <a:endParaRPr lang="en-US"/>
        </a:p>
      </dgm:t>
    </dgm:pt>
    <dgm:pt modelId="{AB0EFC97-8003-40BC-A4F9-989BD182DC8F}" type="sibTrans" cxnId="{AD204A30-68AC-4334-B6B1-2E2A4F52B151}">
      <dgm:prSet/>
      <dgm:spPr/>
      <dgm:t>
        <a:bodyPr/>
        <a:lstStyle/>
        <a:p>
          <a:endParaRPr lang="en-US"/>
        </a:p>
      </dgm:t>
    </dgm:pt>
    <dgm:pt modelId="{9A925152-06F8-4C7D-B263-ABAD71AC3581}">
      <dgm:prSet/>
      <dgm:spPr/>
      <dgm:t>
        <a:bodyPr/>
        <a:lstStyle/>
        <a:p>
          <a:r>
            <a:rPr lang="en-GB"/>
            <a:t>Unlawfully withholding clients’ funds or property as collateral for fees</a:t>
          </a:r>
          <a:r>
            <a:rPr lang="en-US"/>
            <a:t>; and</a:t>
          </a:r>
        </a:p>
      </dgm:t>
    </dgm:pt>
    <dgm:pt modelId="{02CB5A3C-9160-4FE0-873A-18657346E7F5}" type="parTrans" cxnId="{0FEE1888-E562-4F13-B993-F788FF493727}">
      <dgm:prSet/>
      <dgm:spPr/>
      <dgm:t>
        <a:bodyPr/>
        <a:lstStyle/>
        <a:p>
          <a:endParaRPr lang="en-US"/>
        </a:p>
      </dgm:t>
    </dgm:pt>
    <dgm:pt modelId="{8A661AF2-0F34-4400-BB78-3BB627F9647E}" type="sibTrans" cxnId="{0FEE1888-E562-4F13-B993-F788FF493727}">
      <dgm:prSet/>
      <dgm:spPr/>
      <dgm:t>
        <a:bodyPr/>
        <a:lstStyle/>
        <a:p>
          <a:endParaRPr lang="en-US"/>
        </a:p>
      </dgm:t>
    </dgm:pt>
    <dgm:pt modelId="{0A5327CF-1F9F-4C90-B404-3C128E2340EC}">
      <dgm:prSet/>
      <dgm:spPr/>
      <dgm:t>
        <a:bodyPr/>
        <a:lstStyle/>
        <a:p>
          <a:r>
            <a:rPr lang="en-US"/>
            <a:t>Failure to produce an Accountant’s Certificate (or statutory declaration in lieu thereof) according to the Accountant’s Certificate Rules;</a:t>
          </a:r>
        </a:p>
      </dgm:t>
    </dgm:pt>
    <dgm:pt modelId="{1F4A379E-153B-4A3D-A815-35D89E659883}" type="parTrans" cxnId="{E44AAAE5-0829-4265-A243-0133209C2759}">
      <dgm:prSet/>
      <dgm:spPr/>
      <dgm:t>
        <a:bodyPr/>
        <a:lstStyle/>
        <a:p>
          <a:endParaRPr lang="en-US"/>
        </a:p>
      </dgm:t>
    </dgm:pt>
    <dgm:pt modelId="{C6E9F64B-EE73-4B58-BFEB-AB20CE09A287}" type="sibTrans" cxnId="{E44AAAE5-0829-4265-A243-0133209C2759}">
      <dgm:prSet/>
      <dgm:spPr/>
      <dgm:t>
        <a:bodyPr/>
        <a:lstStyle/>
        <a:p>
          <a:endParaRPr lang="en-US"/>
        </a:p>
      </dgm:t>
    </dgm:pt>
    <dgm:pt modelId="{520ED7C6-56FB-4F9B-AD26-1F24F5182A18}" type="pres">
      <dgm:prSet presAssocID="{8ADBF645-1CBE-4325-9C0C-A03CE0AEB9D3}" presName="root" presStyleCnt="0">
        <dgm:presLayoutVars>
          <dgm:dir/>
          <dgm:resizeHandles val="exact"/>
        </dgm:presLayoutVars>
      </dgm:prSet>
      <dgm:spPr/>
      <dgm:t>
        <a:bodyPr/>
        <a:lstStyle/>
        <a:p>
          <a:endParaRPr lang="en-US"/>
        </a:p>
      </dgm:t>
    </dgm:pt>
    <dgm:pt modelId="{DBCDCFB0-3954-4BB8-B9E9-771C62A3318E}" type="pres">
      <dgm:prSet presAssocID="{A5692B8D-CDD9-4424-9DD5-4E8D98547A75}" presName="compNode" presStyleCnt="0"/>
      <dgm:spPr/>
    </dgm:pt>
    <dgm:pt modelId="{D963615C-0617-41E8-8DDC-3938117C0EB6}" type="pres">
      <dgm:prSet presAssocID="{A5692B8D-CDD9-4424-9DD5-4E8D98547A75}" presName="bgRect" presStyleLbl="bgShp" presStyleIdx="0" presStyleCnt="5"/>
      <dgm:spPr/>
    </dgm:pt>
    <dgm:pt modelId="{CA1B5C40-68CA-4A33-9C8F-096302ED5F00}" type="pres">
      <dgm:prSet presAssocID="{A5692B8D-CDD9-4424-9DD5-4E8D98547A75}"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ank"/>
        </a:ext>
      </dgm:extLst>
    </dgm:pt>
    <dgm:pt modelId="{73973C58-5BF4-4A27-B263-853CDB327EFC}" type="pres">
      <dgm:prSet presAssocID="{A5692B8D-CDD9-4424-9DD5-4E8D98547A75}" presName="spaceRect" presStyleCnt="0"/>
      <dgm:spPr/>
    </dgm:pt>
    <dgm:pt modelId="{AE7462F0-E374-4C6F-90EA-B4F6D84D1A8E}" type="pres">
      <dgm:prSet presAssocID="{A5692B8D-CDD9-4424-9DD5-4E8D98547A75}" presName="parTx" presStyleLbl="revTx" presStyleIdx="0" presStyleCnt="5">
        <dgm:presLayoutVars>
          <dgm:chMax val="0"/>
          <dgm:chPref val="0"/>
        </dgm:presLayoutVars>
      </dgm:prSet>
      <dgm:spPr/>
      <dgm:t>
        <a:bodyPr/>
        <a:lstStyle/>
        <a:p>
          <a:endParaRPr lang="en-US"/>
        </a:p>
      </dgm:t>
    </dgm:pt>
    <dgm:pt modelId="{BA95111D-E872-4ABF-8636-09BBDE049AD1}" type="pres">
      <dgm:prSet presAssocID="{2A0CBE7F-CB02-4ED0-BC97-806A20C483A0}" presName="sibTrans" presStyleCnt="0"/>
      <dgm:spPr/>
    </dgm:pt>
    <dgm:pt modelId="{FD042C14-1323-45DE-9626-FB6EBDC6EA91}" type="pres">
      <dgm:prSet presAssocID="{9AA946DC-86FC-48F4-AFF9-20EFE83AA947}" presName="compNode" presStyleCnt="0"/>
      <dgm:spPr/>
    </dgm:pt>
    <dgm:pt modelId="{8BB5825D-AB9B-4F67-B595-44A26431A74C}" type="pres">
      <dgm:prSet presAssocID="{9AA946DC-86FC-48F4-AFF9-20EFE83AA947}" presName="bgRect" presStyleLbl="bgShp" presStyleIdx="1" presStyleCnt="5"/>
      <dgm:spPr/>
    </dgm:pt>
    <dgm:pt modelId="{C7ECA434-CA54-47D6-BB74-517FFD718D98}" type="pres">
      <dgm:prSet presAssocID="{9AA946DC-86FC-48F4-AFF9-20EFE83AA947}"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Dollar"/>
        </a:ext>
      </dgm:extLst>
    </dgm:pt>
    <dgm:pt modelId="{283DFFD0-4C08-4C85-A75E-C1E1852FEA52}" type="pres">
      <dgm:prSet presAssocID="{9AA946DC-86FC-48F4-AFF9-20EFE83AA947}" presName="spaceRect" presStyleCnt="0"/>
      <dgm:spPr/>
    </dgm:pt>
    <dgm:pt modelId="{E60654F6-D1BE-4CB6-9CE9-18B930897C65}" type="pres">
      <dgm:prSet presAssocID="{9AA946DC-86FC-48F4-AFF9-20EFE83AA947}" presName="parTx" presStyleLbl="revTx" presStyleIdx="1" presStyleCnt="5">
        <dgm:presLayoutVars>
          <dgm:chMax val="0"/>
          <dgm:chPref val="0"/>
        </dgm:presLayoutVars>
      </dgm:prSet>
      <dgm:spPr/>
      <dgm:t>
        <a:bodyPr/>
        <a:lstStyle/>
        <a:p>
          <a:endParaRPr lang="en-US"/>
        </a:p>
      </dgm:t>
    </dgm:pt>
    <dgm:pt modelId="{9107C7B5-5422-4D50-A0C3-D320F122D310}" type="pres">
      <dgm:prSet presAssocID="{023E05DB-4CF2-4068-9AD2-6E0A1A3F5629}" presName="sibTrans" presStyleCnt="0"/>
      <dgm:spPr/>
    </dgm:pt>
    <dgm:pt modelId="{EFB1AE08-1C6A-4452-93A4-BFA54BA94C25}" type="pres">
      <dgm:prSet presAssocID="{F833BDB5-D815-46CD-B198-6C1377608CED}" presName="compNode" presStyleCnt="0"/>
      <dgm:spPr/>
    </dgm:pt>
    <dgm:pt modelId="{A6B9FA18-C695-4076-9F4A-E3F224983E92}" type="pres">
      <dgm:prSet presAssocID="{F833BDB5-D815-46CD-B198-6C1377608CED}" presName="bgRect" presStyleLbl="bgShp" presStyleIdx="2" presStyleCnt="5"/>
      <dgm:spPr/>
    </dgm:pt>
    <dgm:pt modelId="{3BDDF50D-0F4C-4405-B723-C8A5F95765B2}" type="pres">
      <dgm:prSet presAssocID="{F833BDB5-D815-46CD-B198-6C1377608CED}"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ank Check"/>
        </a:ext>
      </dgm:extLst>
    </dgm:pt>
    <dgm:pt modelId="{1C15B162-8D13-43EF-8FD9-D9836D853BAD}" type="pres">
      <dgm:prSet presAssocID="{F833BDB5-D815-46CD-B198-6C1377608CED}" presName="spaceRect" presStyleCnt="0"/>
      <dgm:spPr/>
    </dgm:pt>
    <dgm:pt modelId="{3DBA4648-F14A-4298-8479-414B25DBA0CC}" type="pres">
      <dgm:prSet presAssocID="{F833BDB5-D815-46CD-B198-6C1377608CED}" presName="parTx" presStyleLbl="revTx" presStyleIdx="2" presStyleCnt="5">
        <dgm:presLayoutVars>
          <dgm:chMax val="0"/>
          <dgm:chPref val="0"/>
        </dgm:presLayoutVars>
      </dgm:prSet>
      <dgm:spPr/>
      <dgm:t>
        <a:bodyPr/>
        <a:lstStyle/>
        <a:p>
          <a:endParaRPr lang="en-US"/>
        </a:p>
      </dgm:t>
    </dgm:pt>
    <dgm:pt modelId="{E8ACCD00-C2D3-459E-90D5-B26117C995F4}" type="pres">
      <dgm:prSet presAssocID="{AB0EFC97-8003-40BC-A4F9-989BD182DC8F}" presName="sibTrans" presStyleCnt="0"/>
      <dgm:spPr/>
    </dgm:pt>
    <dgm:pt modelId="{5275AFC8-7AAB-4D33-96BC-A7590FD64FE9}" type="pres">
      <dgm:prSet presAssocID="{9A925152-06F8-4C7D-B263-ABAD71AC3581}" presName="compNode" presStyleCnt="0"/>
      <dgm:spPr/>
    </dgm:pt>
    <dgm:pt modelId="{F2B0F843-07B3-4D68-960B-6F709F847E50}" type="pres">
      <dgm:prSet presAssocID="{9A925152-06F8-4C7D-B263-ABAD71AC3581}" presName="bgRect" presStyleLbl="bgShp" presStyleIdx="3" presStyleCnt="5"/>
      <dgm:spPr/>
    </dgm:pt>
    <dgm:pt modelId="{E35BD6C8-56F6-4F0B-BD05-CAC9292880BE}" type="pres">
      <dgm:prSet presAssocID="{9A925152-06F8-4C7D-B263-ABAD71AC3581}"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Money"/>
        </a:ext>
      </dgm:extLst>
    </dgm:pt>
    <dgm:pt modelId="{7D52C798-7CA3-41AF-944F-16E806D595A9}" type="pres">
      <dgm:prSet presAssocID="{9A925152-06F8-4C7D-B263-ABAD71AC3581}" presName="spaceRect" presStyleCnt="0"/>
      <dgm:spPr/>
    </dgm:pt>
    <dgm:pt modelId="{AC675C08-8EF5-4EB6-9914-C97E67BF6AEA}" type="pres">
      <dgm:prSet presAssocID="{9A925152-06F8-4C7D-B263-ABAD71AC3581}" presName="parTx" presStyleLbl="revTx" presStyleIdx="3" presStyleCnt="5">
        <dgm:presLayoutVars>
          <dgm:chMax val="0"/>
          <dgm:chPref val="0"/>
        </dgm:presLayoutVars>
      </dgm:prSet>
      <dgm:spPr/>
      <dgm:t>
        <a:bodyPr/>
        <a:lstStyle/>
        <a:p>
          <a:endParaRPr lang="en-US"/>
        </a:p>
      </dgm:t>
    </dgm:pt>
    <dgm:pt modelId="{84BE5C57-BCC1-49F1-BB8D-2C9B71F2996B}" type="pres">
      <dgm:prSet presAssocID="{8A661AF2-0F34-4400-BB78-3BB627F9647E}" presName="sibTrans" presStyleCnt="0"/>
      <dgm:spPr/>
    </dgm:pt>
    <dgm:pt modelId="{45F29CC0-8B02-46B0-B6C6-453010B47D0B}" type="pres">
      <dgm:prSet presAssocID="{0A5327CF-1F9F-4C90-B404-3C128E2340EC}" presName="compNode" presStyleCnt="0"/>
      <dgm:spPr/>
    </dgm:pt>
    <dgm:pt modelId="{0A72B469-97A3-4CC7-822C-216C3D574AF7}" type="pres">
      <dgm:prSet presAssocID="{0A5327CF-1F9F-4C90-B404-3C128E2340EC}" presName="bgRect" presStyleLbl="bgShp" presStyleIdx="4" presStyleCnt="5"/>
      <dgm:spPr/>
    </dgm:pt>
    <dgm:pt modelId="{DB51B0A3-33FC-4672-A1B9-355F02041432}" type="pres">
      <dgm:prSet presAssocID="{0A5327CF-1F9F-4C90-B404-3C128E2340EC}"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Office Worker"/>
        </a:ext>
      </dgm:extLst>
    </dgm:pt>
    <dgm:pt modelId="{B4BD7CA3-7610-4A1B-99EC-2A7F3E71A32F}" type="pres">
      <dgm:prSet presAssocID="{0A5327CF-1F9F-4C90-B404-3C128E2340EC}" presName="spaceRect" presStyleCnt="0"/>
      <dgm:spPr/>
    </dgm:pt>
    <dgm:pt modelId="{E625969B-E197-4C5A-B336-D7964A729480}" type="pres">
      <dgm:prSet presAssocID="{0A5327CF-1F9F-4C90-B404-3C128E2340EC}" presName="parTx" presStyleLbl="revTx" presStyleIdx="4" presStyleCnt="5">
        <dgm:presLayoutVars>
          <dgm:chMax val="0"/>
          <dgm:chPref val="0"/>
        </dgm:presLayoutVars>
      </dgm:prSet>
      <dgm:spPr/>
      <dgm:t>
        <a:bodyPr/>
        <a:lstStyle/>
        <a:p>
          <a:endParaRPr lang="en-US"/>
        </a:p>
      </dgm:t>
    </dgm:pt>
  </dgm:ptLst>
  <dgm:cxnLst>
    <dgm:cxn modelId="{7D64B933-C60E-4890-8D85-311C581F06CD}" srcId="{8ADBF645-1CBE-4325-9C0C-A03CE0AEB9D3}" destId="{A5692B8D-CDD9-4424-9DD5-4E8D98547A75}" srcOrd="0" destOrd="0" parTransId="{86B7E449-90F9-49F6-96A5-0C3E6582D344}" sibTransId="{2A0CBE7F-CB02-4ED0-BC97-806A20C483A0}"/>
    <dgm:cxn modelId="{AD204A30-68AC-4334-B6B1-2E2A4F52B151}" srcId="{8ADBF645-1CBE-4325-9C0C-A03CE0AEB9D3}" destId="{F833BDB5-D815-46CD-B198-6C1377608CED}" srcOrd="2" destOrd="0" parTransId="{BF2BEC18-8F3E-495C-A97B-7EC2D3914B8E}" sibTransId="{AB0EFC97-8003-40BC-A4F9-989BD182DC8F}"/>
    <dgm:cxn modelId="{E44AAAE5-0829-4265-A243-0133209C2759}" srcId="{8ADBF645-1CBE-4325-9C0C-A03CE0AEB9D3}" destId="{0A5327CF-1F9F-4C90-B404-3C128E2340EC}" srcOrd="4" destOrd="0" parTransId="{1F4A379E-153B-4A3D-A815-35D89E659883}" sibTransId="{C6E9F64B-EE73-4B58-BFEB-AB20CE09A287}"/>
    <dgm:cxn modelId="{D84B7D15-A92F-410E-9EA9-B9C83FB9B851}" type="presOf" srcId="{9AA946DC-86FC-48F4-AFF9-20EFE83AA947}" destId="{E60654F6-D1BE-4CB6-9CE9-18B930897C65}" srcOrd="0" destOrd="0" presId="urn:microsoft.com/office/officeart/2018/2/layout/IconVerticalSolidList"/>
    <dgm:cxn modelId="{1D84534D-CEFB-40DE-8361-4F1FB86113B7}" type="presOf" srcId="{8ADBF645-1CBE-4325-9C0C-A03CE0AEB9D3}" destId="{520ED7C6-56FB-4F9B-AD26-1F24F5182A18}" srcOrd="0" destOrd="0" presId="urn:microsoft.com/office/officeart/2018/2/layout/IconVerticalSolidList"/>
    <dgm:cxn modelId="{9002034F-3B72-4894-B70D-9D04FC3EA2E2}" type="presOf" srcId="{F833BDB5-D815-46CD-B198-6C1377608CED}" destId="{3DBA4648-F14A-4298-8479-414B25DBA0CC}" srcOrd="0" destOrd="0" presId="urn:microsoft.com/office/officeart/2018/2/layout/IconVerticalSolidList"/>
    <dgm:cxn modelId="{326AC1F4-1E3B-4813-8488-BEFA51FE9031}" type="presOf" srcId="{9A925152-06F8-4C7D-B263-ABAD71AC3581}" destId="{AC675C08-8EF5-4EB6-9914-C97E67BF6AEA}" srcOrd="0" destOrd="0" presId="urn:microsoft.com/office/officeart/2018/2/layout/IconVerticalSolidList"/>
    <dgm:cxn modelId="{4D360E4B-58F7-474F-97DA-63B747CAF9A9}" srcId="{8ADBF645-1CBE-4325-9C0C-A03CE0AEB9D3}" destId="{9AA946DC-86FC-48F4-AFF9-20EFE83AA947}" srcOrd="1" destOrd="0" parTransId="{09463723-821D-45AF-9FDA-4509FEEEB1D2}" sibTransId="{023E05DB-4CF2-4068-9AD2-6E0A1A3F5629}"/>
    <dgm:cxn modelId="{0FEE1888-E562-4F13-B993-F788FF493727}" srcId="{8ADBF645-1CBE-4325-9C0C-A03CE0AEB9D3}" destId="{9A925152-06F8-4C7D-B263-ABAD71AC3581}" srcOrd="3" destOrd="0" parTransId="{02CB5A3C-9160-4FE0-873A-18657346E7F5}" sibTransId="{8A661AF2-0F34-4400-BB78-3BB627F9647E}"/>
    <dgm:cxn modelId="{241EA5EA-64D8-4268-A833-FDF5E1444945}" type="presOf" srcId="{0A5327CF-1F9F-4C90-B404-3C128E2340EC}" destId="{E625969B-E197-4C5A-B336-D7964A729480}" srcOrd="0" destOrd="0" presId="urn:microsoft.com/office/officeart/2018/2/layout/IconVerticalSolidList"/>
    <dgm:cxn modelId="{CFA92B77-DA48-4C77-BA0D-56D825D85D8E}" type="presOf" srcId="{A5692B8D-CDD9-4424-9DD5-4E8D98547A75}" destId="{AE7462F0-E374-4C6F-90EA-B4F6D84D1A8E}" srcOrd="0" destOrd="0" presId="urn:microsoft.com/office/officeart/2018/2/layout/IconVerticalSolidList"/>
    <dgm:cxn modelId="{C9C5522F-53F2-4877-A03B-2698F6C9C7C7}" type="presParOf" srcId="{520ED7C6-56FB-4F9B-AD26-1F24F5182A18}" destId="{DBCDCFB0-3954-4BB8-B9E9-771C62A3318E}" srcOrd="0" destOrd="0" presId="urn:microsoft.com/office/officeart/2018/2/layout/IconVerticalSolidList"/>
    <dgm:cxn modelId="{2FB013AD-521E-44F3-805B-2519F49673CA}" type="presParOf" srcId="{DBCDCFB0-3954-4BB8-B9E9-771C62A3318E}" destId="{D963615C-0617-41E8-8DDC-3938117C0EB6}" srcOrd="0" destOrd="0" presId="urn:microsoft.com/office/officeart/2018/2/layout/IconVerticalSolidList"/>
    <dgm:cxn modelId="{4BCEBAA9-669A-474E-9A97-9AA41D53A6CA}" type="presParOf" srcId="{DBCDCFB0-3954-4BB8-B9E9-771C62A3318E}" destId="{CA1B5C40-68CA-4A33-9C8F-096302ED5F00}" srcOrd="1" destOrd="0" presId="urn:microsoft.com/office/officeart/2018/2/layout/IconVerticalSolidList"/>
    <dgm:cxn modelId="{25C1E7A5-2428-4D16-9D1E-45A5950D6C57}" type="presParOf" srcId="{DBCDCFB0-3954-4BB8-B9E9-771C62A3318E}" destId="{73973C58-5BF4-4A27-B263-853CDB327EFC}" srcOrd="2" destOrd="0" presId="urn:microsoft.com/office/officeart/2018/2/layout/IconVerticalSolidList"/>
    <dgm:cxn modelId="{4EC8C961-76CC-4191-8897-971477835630}" type="presParOf" srcId="{DBCDCFB0-3954-4BB8-B9E9-771C62A3318E}" destId="{AE7462F0-E374-4C6F-90EA-B4F6D84D1A8E}" srcOrd="3" destOrd="0" presId="urn:microsoft.com/office/officeart/2018/2/layout/IconVerticalSolidList"/>
    <dgm:cxn modelId="{ABB8297D-10B9-4CBF-802F-3E716E60C47A}" type="presParOf" srcId="{520ED7C6-56FB-4F9B-AD26-1F24F5182A18}" destId="{BA95111D-E872-4ABF-8636-09BBDE049AD1}" srcOrd="1" destOrd="0" presId="urn:microsoft.com/office/officeart/2018/2/layout/IconVerticalSolidList"/>
    <dgm:cxn modelId="{7E4CCB46-1304-4C47-9CFB-D3E983F4EA29}" type="presParOf" srcId="{520ED7C6-56FB-4F9B-AD26-1F24F5182A18}" destId="{FD042C14-1323-45DE-9626-FB6EBDC6EA91}" srcOrd="2" destOrd="0" presId="urn:microsoft.com/office/officeart/2018/2/layout/IconVerticalSolidList"/>
    <dgm:cxn modelId="{FB01F221-B1CC-48A9-8E6A-E48915BC719B}" type="presParOf" srcId="{FD042C14-1323-45DE-9626-FB6EBDC6EA91}" destId="{8BB5825D-AB9B-4F67-B595-44A26431A74C}" srcOrd="0" destOrd="0" presId="urn:microsoft.com/office/officeart/2018/2/layout/IconVerticalSolidList"/>
    <dgm:cxn modelId="{5125DD36-2FB0-4D69-8085-5ED98F3DD4B7}" type="presParOf" srcId="{FD042C14-1323-45DE-9626-FB6EBDC6EA91}" destId="{C7ECA434-CA54-47D6-BB74-517FFD718D98}" srcOrd="1" destOrd="0" presId="urn:microsoft.com/office/officeart/2018/2/layout/IconVerticalSolidList"/>
    <dgm:cxn modelId="{544DF7FA-4582-46B8-856B-95223E68EDA6}" type="presParOf" srcId="{FD042C14-1323-45DE-9626-FB6EBDC6EA91}" destId="{283DFFD0-4C08-4C85-A75E-C1E1852FEA52}" srcOrd="2" destOrd="0" presId="urn:microsoft.com/office/officeart/2018/2/layout/IconVerticalSolidList"/>
    <dgm:cxn modelId="{6E60B20D-BD72-4F0D-A140-E58F492CE3FC}" type="presParOf" srcId="{FD042C14-1323-45DE-9626-FB6EBDC6EA91}" destId="{E60654F6-D1BE-4CB6-9CE9-18B930897C65}" srcOrd="3" destOrd="0" presId="urn:microsoft.com/office/officeart/2018/2/layout/IconVerticalSolidList"/>
    <dgm:cxn modelId="{BA0FC1A4-28AB-4CB7-9372-EA1F26A21ED5}" type="presParOf" srcId="{520ED7C6-56FB-4F9B-AD26-1F24F5182A18}" destId="{9107C7B5-5422-4D50-A0C3-D320F122D310}" srcOrd="3" destOrd="0" presId="urn:microsoft.com/office/officeart/2018/2/layout/IconVerticalSolidList"/>
    <dgm:cxn modelId="{0C801234-A78F-43D8-AB66-C29ECACF392B}" type="presParOf" srcId="{520ED7C6-56FB-4F9B-AD26-1F24F5182A18}" destId="{EFB1AE08-1C6A-4452-93A4-BFA54BA94C25}" srcOrd="4" destOrd="0" presId="urn:microsoft.com/office/officeart/2018/2/layout/IconVerticalSolidList"/>
    <dgm:cxn modelId="{17FF2D63-6A6D-419D-BD9D-7F88D7F98B76}" type="presParOf" srcId="{EFB1AE08-1C6A-4452-93A4-BFA54BA94C25}" destId="{A6B9FA18-C695-4076-9F4A-E3F224983E92}" srcOrd="0" destOrd="0" presId="urn:microsoft.com/office/officeart/2018/2/layout/IconVerticalSolidList"/>
    <dgm:cxn modelId="{E29BACE0-1646-4B0D-B468-F87A2AA6BEA2}" type="presParOf" srcId="{EFB1AE08-1C6A-4452-93A4-BFA54BA94C25}" destId="{3BDDF50D-0F4C-4405-B723-C8A5F95765B2}" srcOrd="1" destOrd="0" presId="urn:microsoft.com/office/officeart/2018/2/layout/IconVerticalSolidList"/>
    <dgm:cxn modelId="{8494E4CC-E0A1-4663-AACB-748EFF0E01E7}" type="presParOf" srcId="{EFB1AE08-1C6A-4452-93A4-BFA54BA94C25}" destId="{1C15B162-8D13-43EF-8FD9-D9836D853BAD}" srcOrd="2" destOrd="0" presId="urn:microsoft.com/office/officeart/2018/2/layout/IconVerticalSolidList"/>
    <dgm:cxn modelId="{83A5FA97-7B14-4BBE-A846-5BD3F1ACD66B}" type="presParOf" srcId="{EFB1AE08-1C6A-4452-93A4-BFA54BA94C25}" destId="{3DBA4648-F14A-4298-8479-414B25DBA0CC}" srcOrd="3" destOrd="0" presId="urn:microsoft.com/office/officeart/2018/2/layout/IconVerticalSolidList"/>
    <dgm:cxn modelId="{C6B358F4-F4A9-4664-80F5-7D12B70A91B5}" type="presParOf" srcId="{520ED7C6-56FB-4F9B-AD26-1F24F5182A18}" destId="{E8ACCD00-C2D3-459E-90D5-B26117C995F4}" srcOrd="5" destOrd="0" presId="urn:microsoft.com/office/officeart/2018/2/layout/IconVerticalSolidList"/>
    <dgm:cxn modelId="{2E7E73CD-5508-49C3-ABAF-40575409BA1A}" type="presParOf" srcId="{520ED7C6-56FB-4F9B-AD26-1F24F5182A18}" destId="{5275AFC8-7AAB-4D33-96BC-A7590FD64FE9}" srcOrd="6" destOrd="0" presId="urn:microsoft.com/office/officeart/2018/2/layout/IconVerticalSolidList"/>
    <dgm:cxn modelId="{45696044-22B7-49E4-A452-86D78E42D958}" type="presParOf" srcId="{5275AFC8-7AAB-4D33-96BC-A7590FD64FE9}" destId="{F2B0F843-07B3-4D68-960B-6F709F847E50}" srcOrd="0" destOrd="0" presId="urn:microsoft.com/office/officeart/2018/2/layout/IconVerticalSolidList"/>
    <dgm:cxn modelId="{4BA2C56D-D998-4242-8641-631C54B0384F}" type="presParOf" srcId="{5275AFC8-7AAB-4D33-96BC-A7590FD64FE9}" destId="{E35BD6C8-56F6-4F0B-BD05-CAC9292880BE}" srcOrd="1" destOrd="0" presId="urn:microsoft.com/office/officeart/2018/2/layout/IconVerticalSolidList"/>
    <dgm:cxn modelId="{817AE6FB-BC4A-42A1-8496-1F11F109F81B}" type="presParOf" srcId="{5275AFC8-7AAB-4D33-96BC-A7590FD64FE9}" destId="{7D52C798-7CA3-41AF-944F-16E806D595A9}" srcOrd="2" destOrd="0" presId="urn:microsoft.com/office/officeart/2018/2/layout/IconVerticalSolidList"/>
    <dgm:cxn modelId="{6A336FCD-8FCA-4C6A-B9A4-D0793348B4BE}" type="presParOf" srcId="{5275AFC8-7AAB-4D33-96BC-A7590FD64FE9}" destId="{AC675C08-8EF5-4EB6-9914-C97E67BF6AEA}" srcOrd="3" destOrd="0" presId="urn:microsoft.com/office/officeart/2018/2/layout/IconVerticalSolidList"/>
    <dgm:cxn modelId="{6A2D9785-8E99-4FCB-A35C-019BACF678B2}" type="presParOf" srcId="{520ED7C6-56FB-4F9B-AD26-1F24F5182A18}" destId="{84BE5C57-BCC1-49F1-BB8D-2C9B71F2996B}" srcOrd="7" destOrd="0" presId="urn:microsoft.com/office/officeart/2018/2/layout/IconVerticalSolidList"/>
    <dgm:cxn modelId="{8D9566AD-A190-445F-BEA8-A37A77218F5F}" type="presParOf" srcId="{520ED7C6-56FB-4F9B-AD26-1F24F5182A18}" destId="{45F29CC0-8B02-46B0-B6C6-453010B47D0B}" srcOrd="8" destOrd="0" presId="urn:microsoft.com/office/officeart/2018/2/layout/IconVerticalSolidList"/>
    <dgm:cxn modelId="{96D7F0F3-003F-4A04-B4BA-BD000D4E5195}" type="presParOf" srcId="{45F29CC0-8B02-46B0-B6C6-453010B47D0B}" destId="{0A72B469-97A3-4CC7-822C-216C3D574AF7}" srcOrd="0" destOrd="0" presId="urn:microsoft.com/office/officeart/2018/2/layout/IconVerticalSolidList"/>
    <dgm:cxn modelId="{A61C5FF8-81DB-4FA9-8319-F9F5EF85362C}" type="presParOf" srcId="{45F29CC0-8B02-46B0-B6C6-453010B47D0B}" destId="{DB51B0A3-33FC-4672-A1B9-355F02041432}" srcOrd="1" destOrd="0" presId="urn:microsoft.com/office/officeart/2018/2/layout/IconVerticalSolidList"/>
    <dgm:cxn modelId="{7072E03D-EDEA-4161-B81B-C3AB882B0A20}" type="presParOf" srcId="{45F29CC0-8B02-46B0-B6C6-453010B47D0B}" destId="{B4BD7CA3-7610-4A1B-99EC-2A7F3E71A32F}" srcOrd="2" destOrd="0" presId="urn:microsoft.com/office/officeart/2018/2/layout/IconVerticalSolidList"/>
    <dgm:cxn modelId="{D661D9FC-1A13-4AB8-94EB-9C3EC82866B7}" type="presParOf" srcId="{45F29CC0-8B02-46B0-B6C6-453010B47D0B}" destId="{E625969B-E197-4C5A-B336-D7964A72948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B2ABD1-3326-490C-8E64-F689CE9589ED}"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917A02CE-CF63-4E4C-B642-074DE11E79B4}">
      <dgm:prSet/>
      <dgm:spPr/>
      <dgm:t>
        <a:bodyPr/>
        <a:lstStyle/>
        <a:p>
          <a:pPr>
            <a:defRPr b="1"/>
          </a:pPr>
          <a:r>
            <a:rPr lang="en-US"/>
            <a:t>2009</a:t>
          </a:r>
        </a:p>
      </dgm:t>
    </dgm:pt>
    <dgm:pt modelId="{0821D4DD-6FB8-4491-BCEE-82B5D98FEBF1}" type="parTrans" cxnId="{28797201-8923-449F-9157-6EFE8BDC12AA}">
      <dgm:prSet/>
      <dgm:spPr/>
      <dgm:t>
        <a:bodyPr/>
        <a:lstStyle/>
        <a:p>
          <a:endParaRPr lang="en-US"/>
        </a:p>
      </dgm:t>
    </dgm:pt>
    <dgm:pt modelId="{F88263CE-792A-43F6-8A0B-8CCEA8804CFD}" type="sibTrans" cxnId="{28797201-8923-449F-9157-6EFE8BDC12AA}">
      <dgm:prSet/>
      <dgm:spPr/>
      <dgm:t>
        <a:bodyPr/>
        <a:lstStyle/>
        <a:p>
          <a:endParaRPr lang="en-US"/>
        </a:p>
      </dgm:t>
    </dgm:pt>
    <dgm:pt modelId="{C2BCEBAD-439A-401F-9941-DA501C84E91E}">
      <dgm:prSet custT="1"/>
      <dgm:spPr/>
      <dgm:t>
        <a:bodyPr/>
        <a:lstStyle/>
        <a:p>
          <a:r>
            <a:rPr lang="en-US" sz="1800" dirty="0"/>
            <a:t>In DTC 169 of 2009, Adv. Kosgei Emmanuel Kipkurui,  was charged with withholding the client’s funds amounting to Kes. 814,686/- plus interest.</a:t>
          </a:r>
        </a:p>
      </dgm:t>
    </dgm:pt>
    <dgm:pt modelId="{0195F976-2445-4505-A56F-0AF0934B5817}" type="parTrans" cxnId="{05E5F0C8-D0BA-4A62-97BE-D3B94E07946F}">
      <dgm:prSet/>
      <dgm:spPr/>
      <dgm:t>
        <a:bodyPr/>
        <a:lstStyle/>
        <a:p>
          <a:endParaRPr lang="en-US"/>
        </a:p>
      </dgm:t>
    </dgm:pt>
    <dgm:pt modelId="{16A43E75-5F63-4A41-9A81-28405E0D9D5D}" type="sibTrans" cxnId="{05E5F0C8-D0BA-4A62-97BE-D3B94E07946F}">
      <dgm:prSet/>
      <dgm:spPr/>
      <dgm:t>
        <a:bodyPr/>
        <a:lstStyle/>
        <a:p>
          <a:endParaRPr lang="en-US"/>
        </a:p>
      </dgm:t>
    </dgm:pt>
    <dgm:pt modelId="{66833CA2-5230-4BDF-8F41-B82ED08475E8}">
      <dgm:prSet/>
      <dgm:spPr/>
      <dgm:t>
        <a:bodyPr/>
        <a:lstStyle/>
        <a:p>
          <a:pPr>
            <a:defRPr b="1"/>
          </a:pPr>
          <a:r>
            <a:rPr lang="en-US" dirty="0">
              <a:solidFill>
                <a:schemeClr val="bg1"/>
              </a:solidFill>
            </a:rPr>
            <a:t>8 Nov. 2010</a:t>
          </a:r>
        </a:p>
      </dgm:t>
    </dgm:pt>
    <dgm:pt modelId="{9E5247C8-B925-41D8-9503-4E95BBDF7160}" type="parTrans" cxnId="{1D9D0903-0AB0-4EED-9428-6C83325FDEAF}">
      <dgm:prSet/>
      <dgm:spPr/>
      <dgm:t>
        <a:bodyPr/>
        <a:lstStyle/>
        <a:p>
          <a:endParaRPr lang="en-US"/>
        </a:p>
      </dgm:t>
    </dgm:pt>
    <dgm:pt modelId="{DD14C8D1-9223-4292-A37D-7231723B4D5E}" type="sibTrans" cxnId="{1D9D0903-0AB0-4EED-9428-6C83325FDEAF}">
      <dgm:prSet/>
      <dgm:spPr/>
      <dgm:t>
        <a:bodyPr/>
        <a:lstStyle/>
        <a:p>
          <a:endParaRPr lang="en-US"/>
        </a:p>
      </dgm:t>
    </dgm:pt>
    <dgm:pt modelId="{9E96188B-57AA-42A4-A6E7-78C1C20C7E12}">
      <dgm:prSet custT="1"/>
      <dgm:spPr/>
      <dgm:t>
        <a:bodyPr/>
        <a:lstStyle/>
        <a:p>
          <a:r>
            <a:rPr lang="en-US" sz="1800" dirty="0"/>
            <a:t>On 8.11.2010 the advocate was convicted of withholding clients’ funds and ordered to refund the same within 60 days.</a:t>
          </a:r>
        </a:p>
      </dgm:t>
    </dgm:pt>
    <dgm:pt modelId="{611C620A-9455-4E40-BF7C-1EE9249EEAFC}" type="parTrans" cxnId="{EA6F5D57-1B41-44B8-B85F-94CCE09236A8}">
      <dgm:prSet/>
      <dgm:spPr/>
      <dgm:t>
        <a:bodyPr/>
        <a:lstStyle/>
        <a:p>
          <a:endParaRPr lang="en-US"/>
        </a:p>
      </dgm:t>
    </dgm:pt>
    <dgm:pt modelId="{CC8CC725-B7E7-442F-97C5-931225CE0018}" type="sibTrans" cxnId="{EA6F5D57-1B41-44B8-B85F-94CCE09236A8}">
      <dgm:prSet/>
      <dgm:spPr/>
      <dgm:t>
        <a:bodyPr/>
        <a:lstStyle/>
        <a:p>
          <a:endParaRPr lang="en-US"/>
        </a:p>
      </dgm:t>
    </dgm:pt>
    <dgm:pt modelId="{59AA5713-69C0-4B41-83DB-FCA0DE58C478}">
      <dgm:prSet/>
      <dgm:spPr/>
      <dgm:t>
        <a:bodyPr/>
        <a:lstStyle/>
        <a:p>
          <a:pPr>
            <a:defRPr b="1"/>
          </a:pPr>
          <a:r>
            <a:rPr lang="en-US" dirty="0">
              <a:solidFill>
                <a:schemeClr val="bg1"/>
              </a:solidFill>
            </a:rPr>
            <a:t>13 Jan. 2025</a:t>
          </a:r>
        </a:p>
      </dgm:t>
    </dgm:pt>
    <dgm:pt modelId="{79720848-4A98-4499-9AE3-C83F3DAB4985}" type="parTrans" cxnId="{75B92C8B-EF26-49E6-B491-E98570F1C9E5}">
      <dgm:prSet/>
      <dgm:spPr/>
      <dgm:t>
        <a:bodyPr/>
        <a:lstStyle/>
        <a:p>
          <a:endParaRPr lang="en-US"/>
        </a:p>
      </dgm:t>
    </dgm:pt>
    <dgm:pt modelId="{9E3AE79E-993D-4D5F-AFD4-7EA5F01F1D8F}" type="sibTrans" cxnId="{75B92C8B-EF26-49E6-B491-E98570F1C9E5}">
      <dgm:prSet/>
      <dgm:spPr/>
      <dgm:t>
        <a:bodyPr/>
        <a:lstStyle/>
        <a:p>
          <a:endParaRPr lang="en-US"/>
        </a:p>
      </dgm:t>
    </dgm:pt>
    <dgm:pt modelId="{DCE670B5-421F-4589-9AB0-809B32CC2485}">
      <dgm:prSet custT="1"/>
      <dgm:spPr/>
      <dgm:t>
        <a:bodyPr/>
        <a:lstStyle/>
        <a:p>
          <a:r>
            <a:rPr lang="en-US" sz="1800" dirty="0"/>
            <a:t>The advocate failed to comply with the above order and on 13.01.2025 he was struck off the roll of advocates.</a:t>
          </a:r>
        </a:p>
      </dgm:t>
    </dgm:pt>
    <dgm:pt modelId="{5670E450-96DE-4EFD-B109-401DBE3FCB52}" type="parTrans" cxnId="{1D0E897B-1CD1-4ADE-AF5C-77F7A5A1A6D1}">
      <dgm:prSet/>
      <dgm:spPr/>
      <dgm:t>
        <a:bodyPr/>
        <a:lstStyle/>
        <a:p>
          <a:endParaRPr lang="en-US"/>
        </a:p>
      </dgm:t>
    </dgm:pt>
    <dgm:pt modelId="{F58A5C74-8BCD-43D5-953D-DA3259CFB363}" type="sibTrans" cxnId="{1D0E897B-1CD1-4ADE-AF5C-77F7A5A1A6D1}">
      <dgm:prSet/>
      <dgm:spPr/>
      <dgm:t>
        <a:bodyPr/>
        <a:lstStyle/>
        <a:p>
          <a:endParaRPr lang="en-US"/>
        </a:p>
      </dgm:t>
    </dgm:pt>
    <dgm:pt modelId="{20C1E90C-E251-0E48-89DF-099C43419095}" type="pres">
      <dgm:prSet presAssocID="{F8B2ABD1-3326-490C-8E64-F689CE9589ED}" presName="root" presStyleCnt="0">
        <dgm:presLayoutVars>
          <dgm:chMax/>
          <dgm:chPref/>
          <dgm:animLvl val="lvl"/>
        </dgm:presLayoutVars>
      </dgm:prSet>
      <dgm:spPr/>
      <dgm:t>
        <a:bodyPr/>
        <a:lstStyle/>
        <a:p>
          <a:endParaRPr lang="en-US"/>
        </a:p>
      </dgm:t>
    </dgm:pt>
    <dgm:pt modelId="{EBF62100-3D75-4B4E-B049-4489B11E1E1A}" type="pres">
      <dgm:prSet presAssocID="{F8B2ABD1-3326-490C-8E64-F689CE9589ED}" presName="divider" presStyleLbl="fgAccFollowNode1" presStyleIdx="0" presStyleCnt="1"/>
      <dgm:spPr>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tailEnd type="triangle" w="lg" len="lg"/>
        </a:ln>
        <a:effectLst/>
      </dgm:spPr>
    </dgm:pt>
    <dgm:pt modelId="{5022109B-FBE2-DB4B-B9EB-54F0D412583C}" type="pres">
      <dgm:prSet presAssocID="{F8B2ABD1-3326-490C-8E64-F689CE9589ED}" presName="nodes" presStyleCnt="0">
        <dgm:presLayoutVars>
          <dgm:chMax/>
          <dgm:chPref/>
          <dgm:animLvl val="lvl"/>
        </dgm:presLayoutVars>
      </dgm:prSet>
      <dgm:spPr/>
    </dgm:pt>
    <dgm:pt modelId="{48875F31-108B-974E-B43C-8A85FEC0F9C9}" type="pres">
      <dgm:prSet presAssocID="{917A02CE-CF63-4E4C-B642-074DE11E79B4}" presName="composite" presStyleCnt="0"/>
      <dgm:spPr/>
    </dgm:pt>
    <dgm:pt modelId="{467CB589-CCBD-1E40-BDF9-C05287EAC6F5}" type="pres">
      <dgm:prSet presAssocID="{917A02CE-CF63-4E4C-B642-074DE11E79B4}" presName="L1TextContainer" presStyleLbl="revTx" presStyleIdx="0" presStyleCnt="3">
        <dgm:presLayoutVars>
          <dgm:chMax val="1"/>
          <dgm:chPref val="1"/>
          <dgm:bulletEnabled val="1"/>
        </dgm:presLayoutVars>
      </dgm:prSet>
      <dgm:spPr/>
      <dgm:t>
        <a:bodyPr/>
        <a:lstStyle/>
        <a:p>
          <a:endParaRPr lang="en-US"/>
        </a:p>
      </dgm:t>
    </dgm:pt>
    <dgm:pt modelId="{43F615AA-82B1-EE44-A6F4-88F44DCB88CB}" type="pres">
      <dgm:prSet presAssocID="{917A02CE-CF63-4E4C-B642-074DE11E79B4}" presName="L2TextContainerWrapper" presStyleCnt="0">
        <dgm:presLayoutVars>
          <dgm:chMax val="0"/>
          <dgm:chPref val="0"/>
          <dgm:bulletEnabled val="1"/>
        </dgm:presLayoutVars>
      </dgm:prSet>
      <dgm:spPr/>
    </dgm:pt>
    <dgm:pt modelId="{098F3B42-E8D6-9B4F-BEAF-72208C4C9070}" type="pres">
      <dgm:prSet presAssocID="{917A02CE-CF63-4E4C-B642-074DE11E79B4}" presName="L2TextContainer" presStyleLbl="bgAcc1" presStyleIdx="0" presStyleCnt="3"/>
      <dgm:spPr/>
      <dgm:t>
        <a:bodyPr/>
        <a:lstStyle/>
        <a:p>
          <a:endParaRPr lang="en-US"/>
        </a:p>
      </dgm:t>
    </dgm:pt>
    <dgm:pt modelId="{991AAC6D-90A4-CB42-B851-4580C07CDD34}" type="pres">
      <dgm:prSet presAssocID="{917A02CE-CF63-4E4C-B642-074DE11E79B4}" presName="FlexibleEmptyPlaceHolder" presStyleCnt="0"/>
      <dgm:spPr/>
    </dgm:pt>
    <dgm:pt modelId="{3CCF4D31-3487-AD40-8837-F33FB1A67846}" type="pres">
      <dgm:prSet presAssocID="{917A02CE-CF63-4E4C-B642-074DE11E79B4}" presName="ConnectLine" presStyleLbl="sibTrans1D1" presStyleIdx="0" presStyleCnt="3"/>
      <dgm:spPr>
        <a:noFill/>
        <a:ln w="9525" cap="flat" cmpd="sng" algn="ctr">
          <a:solidFill>
            <a:schemeClr val="accent1">
              <a:hueOff val="0"/>
              <a:satOff val="0"/>
              <a:lumOff val="0"/>
              <a:alphaOff val="0"/>
            </a:schemeClr>
          </a:solidFill>
          <a:prstDash val="dash"/>
        </a:ln>
        <a:effectLst/>
      </dgm:spPr>
    </dgm:pt>
    <dgm:pt modelId="{1BE8B478-F0BC-2E4A-9B60-F86C24E9DAA6}" type="pres">
      <dgm:prSet presAssocID="{917A02CE-CF63-4E4C-B642-074DE11E79B4}" presName="ConnectorPoint" presStyleLbl="alignNode1" presStyleIdx="0" presStyleCnt="3"/>
      <dgm:spPr/>
    </dgm:pt>
    <dgm:pt modelId="{1F79022A-EAE1-1F4D-A294-77CAF7FE41D7}" type="pres">
      <dgm:prSet presAssocID="{917A02CE-CF63-4E4C-B642-074DE11E79B4}" presName="EmptyPlaceHolder" presStyleCnt="0"/>
      <dgm:spPr/>
    </dgm:pt>
    <dgm:pt modelId="{59DFEBA5-2687-8C4D-8C8F-934B11FE6BF8}" type="pres">
      <dgm:prSet presAssocID="{F88263CE-792A-43F6-8A0B-8CCEA8804CFD}" presName="spaceBetweenRectangles" presStyleCnt="0"/>
      <dgm:spPr/>
    </dgm:pt>
    <dgm:pt modelId="{B9F90B88-1D4C-054E-B30B-6B3CD471BD34}" type="pres">
      <dgm:prSet presAssocID="{66833CA2-5230-4BDF-8F41-B82ED08475E8}" presName="composite" presStyleCnt="0"/>
      <dgm:spPr/>
    </dgm:pt>
    <dgm:pt modelId="{E5CB1F50-D871-E542-9D8E-424DD8C3594D}" type="pres">
      <dgm:prSet presAssocID="{66833CA2-5230-4BDF-8F41-B82ED08475E8}" presName="L1TextContainer" presStyleLbl="revTx" presStyleIdx="1" presStyleCnt="3">
        <dgm:presLayoutVars>
          <dgm:chMax val="1"/>
          <dgm:chPref val="1"/>
          <dgm:bulletEnabled val="1"/>
        </dgm:presLayoutVars>
      </dgm:prSet>
      <dgm:spPr/>
      <dgm:t>
        <a:bodyPr/>
        <a:lstStyle/>
        <a:p>
          <a:endParaRPr lang="en-US"/>
        </a:p>
      </dgm:t>
    </dgm:pt>
    <dgm:pt modelId="{CB674419-8B00-3942-96AE-523DADC50298}" type="pres">
      <dgm:prSet presAssocID="{66833CA2-5230-4BDF-8F41-B82ED08475E8}" presName="L2TextContainerWrapper" presStyleCnt="0">
        <dgm:presLayoutVars>
          <dgm:chMax val="0"/>
          <dgm:chPref val="0"/>
          <dgm:bulletEnabled val="1"/>
        </dgm:presLayoutVars>
      </dgm:prSet>
      <dgm:spPr/>
    </dgm:pt>
    <dgm:pt modelId="{A12D9204-DB95-C041-A591-D6C45E0EDEF5}" type="pres">
      <dgm:prSet presAssocID="{66833CA2-5230-4BDF-8F41-B82ED08475E8}" presName="L2TextContainer" presStyleLbl="bgAcc1" presStyleIdx="1" presStyleCnt="3"/>
      <dgm:spPr/>
      <dgm:t>
        <a:bodyPr/>
        <a:lstStyle/>
        <a:p>
          <a:endParaRPr lang="en-US"/>
        </a:p>
      </dgm:t>
    </dgm:pt>
    <dgm:pt modelId="{A72A39B9-F55C-1648-9DE8-42D8A2201FB7}" type="pres">
      <dgm:prSet presAssocID="{66833CA2-5230-4BDF-8F41-B82ED08475E8}" presName="FlexibleEmptyPlaceHolder" presStyleCnt="0"/>
      <dgm:spPr/>
    </dgm:pt>
    <dgm:pt modelId="{E8DE77DB-9837-F843-AFB3-7A4FF047EA22}" type="pres">
      <dgm:prSet presAssocID="{66833CA2-5230-4BDF-8F41-B82ED08475E8}" presName="ConnectLine" presStyleLbl="sibTrans1D1" presStyleIdx="1" presStyleCnt="3"/>
      <dgm:spPr>
        <a:noFill/>
        <a:ln w="9525" cap="flat" cmpd="sng" algn="ctr">
          <a:solidFill>
            <a:schemeClr val="accent1">
              <a:hueOff val="0"/>
              <a:satOff val="0"/>
              <a:lumOff val="0"/>
              <a:alphaOff val="0"/>
            </a:schemeClr>
          </a:solidFill>
          <a:prstDash val="dash"/>
        </a:ln>
        <a:effectLst/>
      </dgm:spPr>
    </dgm:pt>
    <dgm:pt modelId="{F5D64F1F-88A8-A349-B1AA-5F389E48452A}" type="pres">
      <dgm:prSet presAssocID="{66833CA2-5230-4BDF-8F41-B82ED08475E8}" presName="ConnectorPoint" presStyleLbl="alignNode1" presStyleIdx="1" presStyleCnt="3"/>
      <dgm:spPr/>
    </dgm:pt>
    <dgm:pt modelId="{14CB4203-2528-E14F-8598-15149A09622C}" type="pres">
      <dgm:prSet presAssocID="{66833CA2-5230-4BDF-8F41-B82ED08475E8}" presName="EmptyPlaceHolder" presStyleCnt="0"/>
      <dgm:spPr/>
    </dgm:pt>
    <dgm:pt modelId="{D74952D9-C19B-E84E-9CA5-329E2774C88A}" type="pres">
      <dgm:prSet presAssocID="{DD14C8D1-9223-4292-A37D-7231723B4D5E}" presName="spaceBetweenRectangles" presStyleCnt="0"/>
      <dgm:spPr/>
    </dgm:pt>
    <dgm:pt modelId="{50EB42E5-7BFE-2C4A-A9F2-8AEF15C7DEEE}" type="pres">
      <dgm:prSet presAssocID="{59AA5713-69C0-4B41-83DB-FCA0DE58C478}" presName="composite" presStyleCnt="0"/>
      <dgm:spPr/>
    </dgm:pt>
    <dgm:pt modelId="{0EE72B8D-ABC7-EC40-B239-E4091E0F8F77}" type="pres">
      <dgm:prSet presAssocID="{59AA5713-69C0-4B41-83DB-FCA0DE58C478}" presName="L1TextContainer" presStyleLbl="revTx" presStyleIdx="2" presStyleCnt="3">
        <dgm:presLayoutVars>
          <dgm:chMax val="1"/>
          <dgm:chPref val="1"/>
          <dgm:bulletEnabled val="1"/>
        </dgm:presLayoutVars>
      </dgm:prSet>
      <dgm:spPr/>
      <dgm:t>
        <a:bodyPr/>
        <a:lstStyle/>
        <a:p>
          <a:endParaRPr lang="en-US"/>
        </a:p>
      </dgm:t>
    </dgm:pt>
    <dgm:pt modelId="{1C83A8B2-7408-7B4E-BC64-136AF26A2403}" type="pres">
      <dgm:prSet presAssocID="{59AA5713-69C0-4B41-83DB-FCA0DE58C478}" presName="L2TextContainerWrapper" presStyleCnt="0">
        <dgm:presLayoutVars>
          <dgm:chMax val="0"/>
          <dgm:chPref val="0"/>
          <dgm:bulletEnabled val="1"/>
        </dgm:presLayoutVars>
      </dgm:prSet>
      <dgm:spPr/>
    </dgm:pt>
    <dgm:pt modelId="{46A78BC1-C708-5E49-97B1-105CC854A8D5}" type="pres">
      <dgm:prSet presAssocID="{59AA5713-69C0-4B41-83DB-FCA0DE58C478}" presName="L2TextContainer" presStyleLbl="bgAcc1" presStyleIdx="2" presStyleCnt="3"/>
      <dgm:spPr/>
      <dgm:t>
        <a:bodyPr/>
        <a:lstStyle/>
        <a:p>
          <a:endParaRPr lang="en-US"/>
        </a:p>
      </dgm:t>
    </dgm:pt>
    <dgm:pt modelId="{59AAA851-2F65-8E4A-BC58-AEF9EB79A3A8}" type="pres">
      <dgm:prSet presAssocID="{59AA5713-69C0-4B41-83DB-FCA0DE58C478}" presName="FlexibleEmptyPlaceHolder" presStyleCnt="0"/>
      <dgm:spPr/>
    </dgm:pt>
    <dgm:pt modelId="{22828034-9316-A046-B238-835F02E89549}" type="pres">
      <dgm:prSet presAssocID="{59AA5713-69C0-4B41-83DB-FCA0DE58C478}" presName="ConnectLine" presStyleLbl="sibTrans1D1" presStyleIdx="2" presStyleCnt="3"/>
      <dgm:spPr>
        <a:noFill/>
        <a:ln w="9525" cap="flat" cmpd="sng" algn="ctr">
          <a:solidFill>
            <a:schemeClr val="accent1">
              <a:hueOff val="0"/>
              <a:satOff val="0"/>
              <a:lumOff val="0"/>
              <a:alphaOff val="0"/>
            </a:schemeClr>
          </a:solidFill>
          <a:prstDash val="dash"/>
        </a:ln>
        <a:effectLst/>
      </dgm:spPr>
    </dgm:pt>
    <dgm:pt modelId="{8688F82C-3817-3148-B86A-800982E2CCBF}" type="pres">
      <dgm:prSet presAssocID="{59AA5713-69C0-4B41-83DB-FCA0DE58C478}" presName="ConnectorPoint" presStyleLbl="alignNode1" presStyleIdx="2" presStyleCnt="3"/>
      <dgm:spPr/>
    </dgm:pt>
    <dgm:pt modelId="{800DF76A-5856-9546-8BE4-7F0AE34CFDF8}" type="pres">
      <dgm:prSet presAssocID="{59AA5713-69C0-4B41-83DB-FCA0DE58C478}" presName="EmptyPlaceHolder" presStyleCnt="0"/>
      <dgm:spPr/>
    </dgm:pt>
  </dgm:ptLst>
  <dgm:cxnLst>
    <dgm:cxn modelId="{371A249A-D4FD-954B-A9E6-3499C816F4E6}" type="presOf" srcId="{917A02CE-CF63-4E4C-B642-074DE11E79B4}" destId="{467CB589-CCBD-1E40-BDF9-C05287EAC6F5}" srcOrd="0" destOrd="0" presId="urn:microsoft.com/office/officeart/2016/7/layout/BasicTimeline"/>
    <dgm:cxn modelId="{FD244739-B29B-6A4B-895C-350F4197EB27}" type="presOf" srcId="{C2BCEBAD-439A-401F-9941-DA501C84E91E}" destId="{098F3B42-E8D6-9B4F-BEAF-72208C4C9070}" srcOrd="0" destOrd="0" presId="urn:microsoft.com/office/officeart/2016/7/layout/BasicTimeline"/>
    <dgm:cxn modelId="{99077C7F-10DB-B544-A9FB-1C2A5EF8697B}" type="presOf" srcId="{DCE670B5-421F-4589-9AB0-809B32CC2485}" destId="{46A78BC1-C708-5E49-97B1-105CC854A8D5}" srcOrd="0" destOrd="0" presId="urn:microsoft.com/office/officeart/2016/7/layout/BasicTimeline"/>
    <dgm:cxn modelId="{646A3066-B9DC-0744-AB95-7ACAF07CE604}" type="presOf" srcId="{59AA5713-69C0-4B41-83DB-FCA0DE58C478}" destId="{0EE72B8D-ABC7-EC40-B239-E4091E0F8F77}" srcOrd="0" destOrd="0" presId="urn:microsoft.com/office/officeart/2016/7/layout/BasicTimeline"/>
    <dgm:cxn modelId="{1D0E897B-1CD1-4ADE-AF5C-77F7A5A1A6D1}" srcId="{59AA5713-69C0-4B41-83DB-FCA0DE58C478}" destId="{DCE670B5-421F-4589-9AB0-809B32CC2485}" srcOrd="0" destOrd="0" parTransId="{5670E450-96DE-4EFD-B109-401DBE3FCB52}" sibTransId="{F58A5C74-8BCD-43D5-953D-DA3259CFB363}"/>
    <dgm:cxn modelId="{EA6F5D57-1B41-44B8-B85F-94CCE09236A8}" srcId="{66833CA2-5230-4BDF-8F41-B82ED08475E8}" destId="{9E96188B-57AA-42A4-A6E7-78C1C20C7E12}" srcOrd="0" destOrd="0" parTransId="{611C620A-9455-4E40-BF7C-1EE9249EEAFC}" sibTransId="{CC8CC725-B7E7-442F-97C5-931225CE0018}"/>
    <dgm:cxn modelId="{28797201-8923-449F-9157-6EFE8BDC12AA}" srcId="{F8B2ABD1-3326-490C-8E64-F689CE9589ED}" destId="{917A02CE-CF63-4E4C-B642-074DE11E79B4}" srcOrd="0" destOrd="0" parTransId="{0821D4DD-6FB8-4491-BCEE-82B5D98FEBF1}" sibTransId="{F88263CE-792A-43F6-8A0B-8CCEA8804CFD}"/>
    <dgm:cxn modelId="{F571F706-71AD-3345-913B-63D16A46B206}" type="presOf" srcId="{F8B2ABD1-3326-490C-8E64-F689CE9589ED}" destId="{20C1E90C-E251-0E48-89DF-099C43419095}" srcOrd="0" destOrd="0" presId="urn:microsoft.com/office/officeart/2016/7/layout/BasicTimeline"/>
    <dgm:cxn modelId="{75B92C8B-EF26-49E6-B491-E98570F1C9E5}" srcId="{F8B2ABD1-3326-490C-8E64-F689CE9589ED}" destId="{59AA5713-69C0-4B41-83DB-FCA0DE58C478}" srcOrd="2" destOrd="0" parTransId="{79720848-4A98-4499-9AE3-C83F3DAB4985}" sibTransId="{9E3AE79E-993D-4D5F-AFD4-7EA5F01F1D8F}"/>
    <dgm:cxn modelId="{1394AD13-A167-2B45-94A2-34521648C3A2}" type="presOf" srcId="{66833CA2-5230-4BDF-8F41-B82ED08475E8}" destId="{E5CB1F50-D871-E542-9D8E-424DD8C3594D}" srcOrd="0" destOrd="0" presId="urn:microsoft.com/office/officeart/2016/7/layout/BasicTimeline"/>
    <dgm:cxn modelId="{05E5F0C8-D0BA-4A62-97BE-D3B94E07946F}" srcId="{917A02CE-CF63-4E4C-B642-074DE11E79B4}" destId="{C2BCEBAD-439A-401F-9941-DA501C84E91E}" srcOrd="0" destOrd="0" parTransId="{0195F976-2445-4505-A56F-0AF0934B5817}" sibTransId="{16A43E75-5F63-4A41-9A81-28405E0D9D5D}"/>
    <dgm:cxn modelId="{1D9D0903-0AB0-4EED-9428-6C83325FDEAF}" srcId="{F8B2ABD1-3326-490C-8E64-F689CE9589ED}" destId="{66833CA2-5230-4BDF-8F41-B82ED08475E8}" srcOrd="1" destOrd="0" parTransId="{9E5247C8-B925-41D8-9503-4E95BBDF7160}" sibTransId="{DD14C8D1-9223-4292-A37D-7231723B4D5E}"/>
    <dgm:cxn modelId="{3B5477C8-CB82-1645-98CB-28CD8C21C248}" type="presOf" srcId="{9E96188B-57AA-42A4-A6E7-78C1C20C7E12}" destId="{A12D9204-DB95-C041-A591-D6C45E0EDEF5}" srcOrd="0" destOrd="0" presId="urn:microsoft.com/office/officeart/2016/7/layout/BasicTimeline"/>
    <dgm:cxn modelId="{B1D85863-6FB0-B24F-B832-1DE50B5C2005}" type="presParOf" srcId="{20C1E90C-E251-0E48-89DF-099C43419095}" destId="{EBF62100-3D75-4B4E-B049-4489B11E1E1A}" srcOrd="0" destOrd="0" presId="urn:microsoft.com/office/officeart/2016/7/layout/BasicTimeline"/>
    <dgm:cxn modelId="{33B4E0EC-987B-0640-BF94-33BB68164CD8}" type="presParOf" srcId="{20C1E90C-E251-0E48-89DF-099C43419095}" destId="{5022109B-FBE2-DB4B-B9EB-54F0D412583C}" srcOrd="1" destOrd="0" presId="urn:microsoft.com/office/officeart/2016/7/layout/BasicTimeline"/>
    <dgm:cxn modelId="{38B48ACF-3363-0548-B972-3F724A90DB67}" type="presParOf" srcId="{5022109B-FBE2-DB4B-B9EB-54F0D412583C}" destId="{48875F31-108B-974E-B43C-8A85FEC0F9C9}" srcOrd="0" destOrd="0" presId="urn:microsoft.com/office/officeart/2016/7/layout/BasicTimeline"/>
    <dgm:cxn modelId="{FABE1EEE-6862-9042-B697-6860830D3E37}" type="presParOf" srcId="{48875F31-108B-974E-B43C-8A85FEC0F9C9}" destId="{467CB589-CCBD-1E40-BDF9-C05287EAC6F5}" srcOrd="0" destOrd="0" presId="urn:microsoft.com/office/officeart/2016/7/layout/BasicTimeline"/>
    <dgm:cxn modelId="{4AD2C727-2C50-7F48-9C9B-35DF60C9B42F}" type="presParOf" srcId="{48875F31-108B-974E-B43C-8A85FEC0F9C9}" destId="{43F615AA-82B1-EE44-A6F4-88F44DCB88CB}" srcOrd="1" destOrd="0" presId="urn:microsoft.com/office/officeart/2016/7/layout/BasicTimeline"/>
    <dgm:cxn modelId="{E3FC6A3E-2321-F446-A7B5-DCC14B301596}" type="presParOf" srcId="{43F615AA-82B1-EE44-A6F4-88F44DCB88CB}" destId="{098F3B42-E8D6-9B4F-BEAF-72208C4C9070}" srcOrd="0" destOrd="0" presId="urn:microsoft.com/office/officeart/2016/7/layout/BasicTimeline"/>
    <dgm:cxn modelId="{82D74C6E-978C-AF4C-A065-6C2FC489CFF0}" type="presParOf" srcId="{43F615AA-82B1-EE44-A6F4-88F44DCB88CB}" destId="{991AAC6D-90A4-CB42-B851-4580C07CDD34}" srcOrd="1" destOrd="0" presId="urn:microsoft.com/office/officeart/2016/7/layout/BasicTimeline"/>
    <dgm:cxn modelId="{78212A9D-5480-2342-AF1C-6D69686F4FF2}" type="presParOf" srcId="{48875F31-108B-974E-B43C-8A85FEC0F9C9}" destId="{3CCF4D31-3487-AD40-8837-F33FB1A67846}" srcOrd="2" destOrd="0" presId="urn:microsoft.com/office/officeart/2016/7/layout/BasicTimeline"/>
    <dgm:cxn modelId="{EF3F606D-B1E6-D24B-804F-630E065BCB43}" type="presParOf" srcId="{48875F31-108B-974E-B43C-8A85FEC0F9C9}" destId="{1BE8B478-F0BC-2E4A-9B60-F86C24E9DAA6}" srcOrd="3" destOrd="0" presId="urn:microsoft.com/office/officeart/2016/7/layout/BasicTimeline"/>
    <dgm:cxn modelId="{C6D36E8E-EF3D-9C48-9858-E2B795C7A373}" type="presParOf" srcId="{48875F31-108B-974E-B43C-8A85FEC0F9C9}" destId="{1F79022A-EAE1-1F4D-A294-77CAF7FE41D7}" srcOrd="4" destOrd="0" presId="urn:microsoft.com/office/officeart/2016/7/layout/BasicTimeline"/>
    <dgm:cxn modelId="{AE095539-3FD4-7141-B681-FD8B06E140A3}" type="presParOf" srcId="{5022109B-FBE2-DB4B-B9EB-54F0D412583C}" destId="{59DFEBA5-2687-8C4D-8C8F-934B11FE6BF8}" srcOrd="1" destOrd="0" presId="urn:microsoft.com/office/officeart/2016/7/layout/BasicTimeline"/>
    <dgm:cxn modelId="{DB5D57FA-AE62-FD40-9F54-FE88804F1F5F}" type="presParOf" srcId="{5022109B-FBE2-DB4B-B9EB-54F0D412583C}" destId="{B9F90B88-1D4C-054E-B30B-6B3CD471BD34}" srcOrd="2" destOrd="0" presId="urn:microsoft.com/office/officeart/2016/7/layout/BasicTimeline"/>
    <dgm:cxn modelId="{7EE10D97-9D7C-FE4A-B7E9-B9373A95A8B8}" type="presParOf" srcId="{B9F90B88-1D4C-054E-B30B-6B3CD471BD34}" destId="{E5CB1F50-D871-E542-9D8E-424DD8C3594D}" srcOrd="0" destOrd="0" presId="urn:microsoft.com/office/officeart/2016/7/layout/BasicTimeline"/>
    <dgm:cxn modelId="{E858ACBD-18C9-384D-A16F-984758243381}" type="presParOf" srcId="{B9F90B88-1D4C-054E-B30B-6B3CD471BD34}" destId="{CB674419-8B00-3942-96AE-523DADC50298}" srcOrd="1" destOrd="0" presId="urn:microsoft.com/office/officeart/2016/7/layout/BasicTimeline"/>
    <dgm:cxn modelId="{88EA4350-DDB6-E548-A7B7-7EA05F99E310}" type="presParOf" srcId="{CB674419-8B00-3942-96AE-523DADC50298}" destId="{A12D9204-DB95-C041-A591-D6C45E0EDEF5}" srcOrd="0" destOrd="0" presId="urn:microsoft.com/office/officeart/2016/7/layout/BasicTimeline"/>
    <dgm:cxn modelId="{4E13738D-A5CE-AC47-9AF0-F3B6382065F3}" type="presParOf" srcId="{CB674419-8B00-3942-96AE-523DADC50298}" destId="{A72A39B9-F55C-1648-9DE8-42D8A2201FB7}" srcOrd="1" destOrd="0" presId="urn:microsoft.com/office/officeart/2016/7/layout/BasicTimeline"/>
    <dgm:cxn modelId="{8C99BCC7-0160-F942-8D2C-FF0DE5C7D55A}" type="presParOf" srcId="{B9F90B88-1D4C-054E-B30B-6B3CD471BD34}" destId="{E8DE77DB-9837-F843-AFB3-7A4FF047EA22}" srcOrd="2" destOrd="0" presId="urn:microsoft.com/office/officeart/2016/7/layout/BasicTimeline"/>
    <dgm:cxn modelId="{10EB2BDE-5F36-F841-AB9E-5FA503F01A4A}" type="presParOf" srcId="{B9F90B88-1D4C-054E-B30B-6B3CD471BD34}" destId="{F5D64F1F-88A8-A349-B1AA-5F389E48452A}" srcOrd="3" destOrd="0" presId="urn:microsoft.com/office/officeart/2016/7/layout/BasicTimeline"/>
    <dgm:cxn modelId="{B65A6E33-9788-D84E-A4D8-F79B68C699E9}" type="presParOf" srcId="{B9F90B88-1D4C-054E-B30B-6B3CD471BD34}" destId="{14CB4203-2528-E14F-8598-15149A09622C}" srcOrd="4" destOrd="0" presId="urn:microsoft.com/office/officeart/2016/7/layout/BasicTimeline"/>
    <dgm:cxn modelId="{E72FDF56-0302-7A42-B357-BFF21E70E302}" type="presParOf" srcId="{5022109B-FBE2-DB4B-B9EB-54F0D412583C}" destId="{D74952D9-C19B-E84E-9CA5-329E2774C88A}" srcOrd="3" destOrd="0" presId="urn:microsoft.com/office/officeart/2016/7/layout/BasicTimeline"/>
    <dgm:cxn modelId="{AA85E1E0-084D-3A42-A3A8-8CF2FDC4E060}" type="presParOf" srcId="{5022109B-FBE2-DB4B-B9EB-54F0D412583C}" destId="{50EB42E5-7BFE-2C4A-A9F2-8AEF15C7DEEE}" srcOrd="4" destOrd="0" presId="urn:microsoft.com/office/officeart/2016/7/layout/BasicTimeline"/>
    <dgm:cxn modelId="{EBBC5E2A-6022-B24E-BB18-C5DB1ECD33FA}" type="presParOf" srcId="{50EB42E5-7BFE-2C4A-A9F2-8AEF15C7DEEE}" destId="{0EE72B8D-ABC7-EC40-B239-E4091E0F8F77}" srcOrd="0" destOrd="0" presId="urn:microsoft.com/office/officeart/2016/7/layout/BasicTimeline"/>
    <dgm:cxn modelId="{9FB98522-733A-D54B-9A92-C5F988F26109}" type="presParOf" srcId="{50EB42E5-7BFE-2C4A-A9F2-8AEF15C7DEEE}" destId="{1C83A8B2-7408-7B4E-BC64-136AF26A2403}" srcOrd="1" destOrd="0" presId="urn:microsoft.com/office/officeart/2016/7/layout/BasicTimeline"/>
    <dgm:cxn modelId="{C4C0185C-DA61-4F4E-937B-8647F8D1488F}" type="presParOf" srcId="{1C83A8B2-7408-7B4E-BC64-136AF26A2403}" destId="{46A78BC1-C708-5E49-97B1-105CC854A8D5}" srcOrd="0" destOrd="0" presId="urn:microsoft.com/office/officeart/2016/7/layout/BasicTimeline"/>
    <dgm:cxn modelId="{34082ED7-45E3-7B45-AEC7-46F84F3C9D86}" type="presParOf" srcId="{1C83A8B2-7408-7B4E-BC64-136AF26A2403}" destId="{59AAA851-2F65-8E4A-BC58-AEF9EB79A3A8}" srcOrd="1" destOrd="0" presId="urn:microsoft.com/office/officeart/2016/7/layout/BasicTimeline"/>
    <dgm:cxn modelId="{B5362FE5-7900-EC45-A3B4-85EBD85DD22E}" type="presParOf" srcId="{50EB42E5-7BFE-2C4A-A9F2-8AEF15C7DEEE}" destId="{22828034-9316-A046-B238-835F02E89549}" srcOrd="2" destOrd="0" presId="urn:microsoft.com/office/officeart/2016/7/layout/BasicTimeline"/>
    <dgm:cxn modelId="{C5153474-325A-3C4E-8979-9F6501FF69C5}" type="presParOf" srcId="{50EB42E5-7BFE-2C4A-A9F2-8AEF15C7DEEE}" destId="{8688F82C-3817-3148-B86A-800982E2CCBF}" srcOrd="3" destOrd="0" presId="urn:microsoft.com/office/officeart/2016/7/layout/BasicTimeline"/>
    <dgm:cxn modelId="{FE40005E-5D6A-4F4F-A4F9-1D97EDE93EE8}" type="presParOf" srcId="{50EB42E5-7BFE-2C4A-A9F2-8AEF15C7DEEE}" destId="{800DF76A-5856-9546-8BE4-7F0AE34CFDF8}" srcOrd="4" destOrd="0" presId="urn:microsoft.com/office/officeart/2016/7/layout/Basic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107138-879E-4E1D-9EF4-6E09401401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B3BDE2E-0EC0-436F-922D-C4866DF1F475}">
      <dgm:prSet/>
      <dgm:spPr/>
      <dgm:t>
        <a:bodyPr/>
        <a:lstStyle/>
        <a:p>
          <a:r>
            <a:rPr lang="en-US"/>
            <a:t>Part II: provides for overriding values and principles of professional practice and ethical conduct which govern the conduct of members of the legal profession worldwide.</a:t>
          </a:r>
        </a:p>
      </dgm:t>
    </dgm:pt>
    <dgm:pt modelId="{7753EF10-B5D4-4FBD-9595-AFF33C777C4A}" type="parTrans" cxnId="{6FF0E62D-077A-4E1A-B6EC-27070D81CA3A}">
      <dgm:prSet/>
      <dgm:spPr/>
      <dgm:t>
        <a:bodyPr/>
        <a:lstStyle/>
        <a:p>
          <a:endParaRPr lang="en-US"/>
        </a:p>
      </dgm:t>
    </dgm:pt>
    <dgm:pt modelId="{236B679C-4C7D-4464-AAD7-9826E8556693}" type="sibTrans" cxnId="{6FF0E62D-077A-4E1A-B6EC-27070D81CA3A}">
      <dgm:prSet phldrT="1" phldr="0"/>
      <dgm:spPr/>
      <dgm:t>
        <a:bodyPr/>
        <a:lstStyle/>
        <a:p>
          <a:endParaRPr lang="en-US"/>
        </a:p>
      </dgm:t>
    </dgm:pt>
    <dgm:pt modelId="{77798270-0DB1-469D-A2B2-5811EC9FC33C}">
      <dgm:prSet/>
      <dgm:spPr>
        <a:solidFill>
          <a:schemeClr val="accent2">
            <a:lumMod val="75000"/>
          </a:schemeClr>
        </a:solidFill>
        <a:ln>
          <a:solidFill>
            <a:schemeClr val="accent6">
              <a:lumMod val="60000"/>
              <a:lumOff val="40000"/>
            </a:schemeClr>
          </a:solidFill>
        </a:ln>
      </dgm:spPr>
      <dgm:t>
        <a:bodyPr/>
        <a:lstStyle/>
        <a:p>
          <a:r>
            <a:rPr lang="en-US" dirty="0"/>
            <a:t>Among the principles listed, fiduciary duty to the client stands out as it directly relates to our topic. The principle states that in his/her handling of the client’s funds and other property, the legal professional stands in a position of trust.</a:t>
          </a:r>
        </a:p>
      </dgm:t>
    </dgm:pt>
    <dgm:pt modelId="{76614598-4C3C-411E-8D9E-2C73446D49EE}" type="parTrans" cxnId="{A052F859-1B64-4BE3-B072-20C7E48C4269}">
      <dgm:prSet/>
      <dgm:spPr/>
      <dgm:t>
        <a:bodyPr/>
        <a:lstStyle/>
        <a:p>
          <a:endParaRPr lang="en-US"/>
        </a:p>
      </dgm:t>
    </dgm:pt>
    <dgm:pt modelId="{26659FB2-09D1-4F02-BB2F-2B6D659D2ED8}" type="sibTrans" cxnId="{A052F859-1B64-4BE3-B072-20C7E48C4269}">
      <dgm:prSet phldrT="2" phldr="0"/>
      <dgm:spPr/>
      <dgm:t>
        <a:bodyPr/>
        <a:lstStyle/>
        <a:p>
          <a:endParaRPr lang="en-US"/>
        </a:p>
      </dgm:t>
    </dgm:pt>
    <dgm:pt modelId="{952EBBE5-10DD-45FC-A2CF-A5A4452CE21C}">
      <dgm:prSet/>
      <dgm:spPr>
        <a:solidFill>
          <a:schemeClr val="accent6">
            <a:lumMod val="75000"/>
          </a:schemeClr>
        </a:solidFill>
      </dgm:spPr>
      <dgm:t>
        <a:bodyPr/>
        <a:lstStyle/>
        <a:p>
          <a:r>
            <a:rPr lang="en-US"/>
            <a:t>SOPPEC 5 also requires advocates not to use client money without the client's express authority.</a:t>
          </a:r>
        </a:p>
      </dgm:t>
    </dgm:pt>
    <dgm:pt modelId="{7E703157-DCF4-472B-9BA2-7861318E7E01}" type="parTrans" cxnId="{5AAE7916-F627-4BCE-A035-E0B77DC002BB}">
      <dgm:prSet/>
      <dgm:spPr/>
      <dgm:t>
        <a:bodyPr/>
        <a:lstStyle/>
        <a:p>
          <a:endParaRPr lang="en-US"/>
        </a:p>
      </dgm:t>
    </dgm:pt>
    <dgm:pt modelId="{1E0FEAEB-CCDB-4B72-84B1-86779BE0BDDB}" type="sibTrans" cxnId="{5AAE7916-F627-4BCE-A035-E0B77DC002BB}">
      <dgm:prSet phldrT="3" phldr="0"/>
      <dgm:spPr/>
      <dgm:t>
        <a:bodyPr/>
        <a:lstStyle/>
        <a:p>
          <a:endParaRPr lang="en-US"/>
        </a:p>
      </dgm:t>
    </dgm:pt>
    <dgm:pt modelId="{387E2EF7-5CFB-47D3-B6DD-059FDEB5B867}">
      <dgm:prSet/>
      <dgm:spPr>
        <a:solidFill>
          <a:schemeClr val="accent4">
            <a:lumMod val="60000"/>
            <a:lumOff val="40000"/>
          </a:schemeClr>
        </a:solidFill>
      </dgm:spPr>
      <dgm:t>
        <a:bodyPr/>
        <a:lstStyle/>
        <a:p>
          <a:r>
            <a:rPr lang="en-US"/>
            <a:t>Paragraph 82 requires the advocate to maintain a separate client account from theirs.</a:t>
          </a:r>
        </a:p>
      </dgm:t>
    </dgm:pt>
    <dgm:pt modelId="{4E3377A3-E8ED-4ECB-9C88-396D988509EB}" type="parTrans" cxnId="{C539EC6A-513D-4F7D-A6B0-80847E464C01}">
      <dgm:prSet/>
      <dgm:spPr/>
      <dgm:t>
        <a:bodyPr/>
        <a:lstStyle/>
        <a:p>
          <a:endParaRPr lang="en-US"/>
        </a:p>
      </dgm:t>
    </dgm:pt>
    <dgm:pt modelId="{24ED181E-CE25-4F77-AA0E-D8E28F2AA5ED}" type="sibTrans" cxnId="{C539EC6A-513D-4F7D-A6B0-80847E464C01}">
      <dgm:prSet phldrT="4" phldr="0"/>
      <dgm:spPr/>
      <dgm:t>
        <a:bodyPr/>
        <a:lstStyle/>
        <a:p>
          <a:endParaRPr lang="en-US"/>
        </a:p>
      </dgm:t>
    </dgm:pt>
    <dgm:pt modelId="{8EA93C16-9B27-4488-9BC0-C14E76E93E5A}">
      <dgm:prSet/>
      <dgm:spPr>
        <a:solidFill>
          <a:schemeClr val="accent3">
            <a:lumMod val="75000"/>
          </a:schemeClr>
        </a:solidFill>
      </dgm:spPr>
      <dgm:t>
        <a:bodyPr/>
        <a:lstStyle/>
        <a:p>
          <a:r>
            <a:rPr lang="en-US"/>
            <a:t>It provides improper handling of clients’ funds as a professional misconduct.</a:t>
          </a:r>
        </a:p>
      </dgm:t>
    </dgm:pt>
    <dgm:pt modelId="{47F85C7E-5154-4992-AC16-3775C49275A8}" type="parTrans" cxnId="{1D14138F-91E6-4472-8BAF-28E7107E5DC6}">
      <dgm:prSet/>
      <dgm:spPr/>
      <dgm:t>
        <a:bodyPr/>
        <a:lstStyle/>
        <a:p>
          <a:endParaRPr lang="en-US"/>
        </a:p>
      </dgm:t>
    </dgm:pt>
    <dgm:pt modelId="{1FC0ADD8-2516-4B4F-81DB-85718B41777A}" type="sibTrans" cxnId="{1D14138F-91E6-4472-8BAF-28E7107E5DC6}">
      <dgm:prSet phldrT="5" phldr="0"/>
      <dgm:spPr/>
      <dgm:t>
        <a:bodyPr/>
        <a:lstStyle/>
        <a:p>
          <a:endParaRPr lang="en-US"/>
        </a:p>
      </dgm:t>
    </dgm:pt>
    <dgm:pt modelId="{3F1938CF-4BBB-9D4C-BF31-4FE167FFF569}" type="pres">
      <dgm:prSet presAssocID="{C6107138-879E-4E1D-9EF4-6E094014011E}" presName="linear" presStyleCnt="0">
        <dgm:presLayoutVars>
          <dgm:animLvl val="lvl"/>
          <dgm:resizeHandles val="exact"/>
        </dgm:presLayoutVars>
      </dgm:prSet>
      <dgm:spPr/>
      <dgm:t>
        <a:bodyPr/>
        <a:lstStyle/>
        <a:p>
          <a:endParaRPr lang="en-US"/>
        </a:p>
      </dgm:t>
    </dgm:pt>
    <dgm:pt modelId="{795E567B-7209-D14A-807B-BB115588E782}" type="pres">
      <dgm:prSet presAssocID="{BB3BDE2E-0EC0-436F-922D-C4866DF1F475}" presName="parentText" presStyleLbl="node1" presStyleIdx="0" presStyleCnt="5">
        <dgm:presLayoutVars>
          <dgm:chMax val="0"/>
          <dgm:bulletEnabled val="1"/>
        </dgm:presLayoutVars>
      </dgm:prSet>
      <dgm:spPr/>
      <dgm:t>
        <a:bodyPr/>
        <a:lstStyle/>
        <a:p>
          <a:endParaRPr lang="en-US"/>
        </a:p>
      </dgm:t>
    </dgm:pt>
    <dgm:pt modelId="{E806F406-2205-FF4D-B35C-0143EDDBDDB2}" type="pres">
      <dgm:prSet presAssocID="{236B679C-4C7D-4464-AAD7-9826E8556693}" presName="spacer" presStyleCnt="0"/>
      <dgm:spPr/>
    </dgm:pt>
    <dgm:pt modelId="{A7CC2AAA-7D3E-5B46-99A8-979CD8B6D16F}" type="pres">
      <dgm:prSet presAssocID="{77798270-0DB1-469D-A2B2-5811EC9FC33C}" presName="parentText" presStyleLbl="node1" presStyleIdx="1" presStyleCnt="5">
        <dgm:presLayoutVars>
          <dgm:chMax val="0"/>
          <dgm:bulletEnabled val="1"/>
        </dgm:presLayoutVars>
      </dgm:prSet>
      <dgm:spPr/>
      <dgm:t>
        <a:bodyPr/>
        <a:lstStyle/>
        <a:p>
          <a:endParaRPr lang="en-US"/>
        </a:p>
      </dgm:t>
    </dgm:pt>
    <dgm:pt modelId="{9060B6EC-6EC3-8F4A-9F4F-684C6C62EB22}" type="pres">
      <dgm:prSet presAssocID="{26659FB2-09D1-4F02-BB2F-2B6D659D2ED8}" presName="spacer" presStyleCnt="0"/>
      <dgm:spPr/>
    </dgm:pt>
    <dgm:pt modelId="{93698520-4F53-1649-8113-B5EC1B8EA668}" type="pres">
      <dgm:prSet presAssocID="{952EBBE5-10DD-45FC-A2CF-A5A4452CE21C}" presName="parentText" presStyleLbl="node1" presStyleIdx="2" presStyleCnt="5">
        <dgm:presLayoutVars>
          <dgm:chMax val="0"/>
          <dgm:bulletEnabled val="1"/>
        </dgm:presLayoutVars>
      </dgm:prSet>
      <dgm:spPr/>
      <dgm:t>
        <a:bodyPr/>
        <a:lstStyle/>
        <a:p>
          <a:endParaRPr lang="en-US"/>
        </a:p>
      </dgm:t>
    </dgm:pt>
    <dgm:pt modelId="{A5DDA474-9FE6-D14E-9CDD-3581DBD66002}" type="pres">
      <dgm:prSet presAssocID="{1E0FEAEB-CCDB-4B72-84B1-86779BE0BDDB}" presName="spacer" presStyleCnt="0"/>
      <dgm:spPr/>
    </dgm:pt>
    <dgm:pt modelId="{2C962937-DCE6-A343-8FF3-C1EF27A8E1ED}" type="pres">
      <dgm:prSet presAssocID="{387E2EF7-5CFB-47D3-B6DD-059FDEB5B867}" presName="parentText" presStyleLbl="node1" presStyleIdx="3" presStyleCnt="5">
        <dgm:presLayoutVars>
          <dgm:chMax val="0"/>
          <dgm:bulletEnabled val="1"/>
        </dgm:presLayoutVars>
      </dgm:prSet>
      <dgm:spPr/>
      <dgm:t>
        <a:bodyPr/>
        <a:lstStyle/>
        <a:p>
          <a:endParaRPr lang="en-US"/>
        </a:p>
      </dgm:t>
    </dgm:pt>
    <dgm:pt modelId="{8EF4A051-2D85-D941-9110-F0BB0753312F}" type="pres">
      <dgm:prSet presAssocID="{24ED181E-CE25-4F77-AA0E-D8E28F2AA5ED}" presName="spacer" presStyleCnt="0"/>
      <dgm:spPr/>
    </dgm:pt>
    <dgm:pt modelId="{2FD498BB-2A03-9F4F-A799-DF9EE2A46E72}" type="pres">
      <dgm:prSet presAssocID="{8EA93C16-9B27-4488-9BC0-C14E76E93E5A}" presName="parentText" presStyleLbl="node1" presStyleIdx="4" presStyleCnt="5">
        <dgm:presLayoutVars>
          <dgm:chMax val="0"/>
          <dgm:bulletEnabled val="1"/>
        </dgm:presLayoutVars>
      </dgm:prSet>
      <dgm:spPr/>
      <dgm:t>
        <a:bodyPr/>
        <a:lstStyle/>
        <a:p>
          <a:endParaRPr lang="en-US"/>
        </a:p>
      </dgm:t>
    </dgm:pt>
  </dgm:ptLst>
  <dgm:cxnLst>
    <dgm:cxn modelId="{6FF0E62D-077A-4E1A-B6EC-27070D81CA3A}" srcId="{C6107138-879E-4E1D-9EF4-6E094014011E}" destId="{BB3BDE2E-0EC0-436F-922D-C4866DF1F475}" srcOrd="0" destOrd="0" parTransId="{7753EF10-B5D4-4FBD-9595-AFF33C777C4A}" sibTransId="{236B679C-4C7D-4464-AAD7-9826E8556693}"/>
    <dgm:cxn modelId="{B4FA158B-44A3-1B40-93BB-850A479A76B0}" type="presOf" srcId="{952EBBE5-10DD-45FC-A2CF-A5A4452CE21C}" destId="{93698520-4F53-1649-8113-B5EC1B8EA668}" srcOrd="0" destOrd="0" presId="urn:microsoft.com/office/officeart/2005/8/layout/vList2"/>
    <dgm:cxn modelId="{5B86DED1-3F79-2747-8046-1D6035B6C87B}" type="presOf" srcId="{BB3BDE2E-0EC0-436F-922D-C4866DF1F475}" destId="{795E567B-7209-D14A-807B-BB115588E782}" srcOrd="0" destOrd="0" presId="urn:microsoft.com/office/officeart/2005/8/layout/vList2"/>
    <dgm:cxn modelId="{C539EC6A-513D-4F7D-A6B0-80847E464C01}" srcId="{C6107138-879E-4E1D-9EF4-6E094014011E}" destId="{387E2EF7-5CFB-47D3-B6DD-059FDEB5B867}" srcOrd="3" destOrd="0" parTransId="{4E3377A3-E8ED-4ECB-9C88-396D988509EB}" sibTransId="{24ED181E-CE25-4F77-AA0E-D8E28F2AA5ED}"/>
    <dgm:cxn modelId="{5AAE7916-F627-4BCE-A035-E0B77DC002BB}" srcId="{C6107138-879E-4E1D-9EF4-6E094014011E}" destId="{952EBBE5-10DD-45FC-A2CF-A5A4452CE21C}" srcOrd="2" destOrd="0" parTransId="{7E703157-DCF4-472B-9BA2-7861318E7E01}" sibTransId="{1E0FEAEB-CCDB-4B72-84B1-86779BE0BDDB}"/>
    <dgm:cxn modelId="{A052F859-1B64-4BE3-B072-20C7E48C4269}" srcId="{C6107138-879E-4E1D-9EF4-6E094014011E}" destId="{77798270-0DB1-469D-A2B2-5811EC9FC33C}" srcOrd="1" destOrd="0" parTransId="{76614598-4C3C-411E-8D9E-2C73446D49EE}" sibTransId="{26659FB2-09D1-4F02-BB2F-2B6D659D2ED8}"/>
    <dgm:cxn modelId="{58AE8DB4-57AA-EB43-BFF2-0E55ADEAAB63}" type="presOf" srcId="{387E2EF7-5CFB-47D3-B6DD-059FDEB5B867}" destId="{2C962937-DCE6-A343-8FF3-C1EF27A8E1ED}" srcOrd="0" destOrd="0" presId="urn:microsoft.com/office/officeart/2005/8/layout/vList2"/>
    <dgm:cxn modelId="{0DA213A0-08B3-8449-85DD-6083740BBB6E}" type="presOf" srcId="{77798270-0DB1-469D-A2B2-5811EC9FC33C}" destId="{A7CC2AAA-7D3E-5B46-99A8-979CD8B6D16F}" srcOrd="0" destOrd="0" presId="urn:microsoft.com/office/officeart/2005/8/layout/vList2"/>
    <dgm:cxn modelId="{CB49F931-2491-C643-AEBB-7309A980F9B1}" type="presOf" srcId="{C6107138-879E-4E1D-9EF4-6E094014011E}" destId="{3F1938CF-4BBB-9D4C-BF31-4FE167FFF569}" srcOrd="0" destOrd="0" presId="urn:microsoft.com/office/officeart/2005/8/layout/vList2"/>
    <dgm:cxn modelId="{6BB5B838-4E3D-9144-B4B1-20A1BA30A7D1}" type="presOf" srcId="{8EA93C16-9B27-4488-9BC0-C14E76E93E5A}" destId="{2FD498BB-2A03-9F4F-A799-DF9EE2A46E72}" srcOrd="0" destOrd="0" presId="urn:microsoft.com/office/officeart/2005/8/layout/vList2"/>
    <dgm:cxn modelId="{1D14138F-91E6-4472-8BAF-28E7107E5DC6}" srcId="{C6107138-879E-4E1D-9EF4-6E094014011E}" destId="{8EA93C16-9B27-4488-9BC0-C14E76E93E5A}" srcOrd="4" destOrd="0" parTransId="{47F85C7E-5154-4992-AC16-3775C49275A8}" sibTransId="{1FC0ADD8-2516-4B4F-81DB-85718B41777A}"/>
    <dgm:cxn modelId="{CBBCA89B-FF2E-234F-A0B0-63A8BE897964}" type="presParOf" srcId="{3F1938CF-4BBB-9D4C-BF31-4FE167FFF569}" destId="{795E567B-7209-D14A-807B-BB115588E782}" srcOrd="0" destOrd="0" presId="urn:microsoft.com/office/officeart/2005/8/layout/vList2"/>
    <dgm:cxn modelId="{18EACD91-7913-704A-BC19-D44D1F43C73A}" type="presParOf" srcId="{3F1938CF-4BBB-9D4C-BF31-4FE167FFF569}" destId="{E806F406-2205-FF4D-B35C-0143EDDBDDB2}" srcOrd="1" destOrd="0" presId="urn:microsoft.com/office/officeart/2005/8/layout/vList2"/>
    <dgm:cxn modelId="{AA165208-2C79-294B-ADD7-D378B70347ED}" type="presParOf" srcId="{3F1938CF-4BBB-9D4C-BF31-4FE167FFF569}" destId="{A7CC2AAA-7D3E-5B46-99A8-979CD8B6D16F}" srcOrd="2" destOrd="0" presId="urn:microsoft.com/office/officeart/2005/8/layout/vList2"/>
    <dgm:cxn modelId="{822FD593-E679-3C49-AD2E-B9BD5D18C72D}" type="presParOf" srcId="{3F1938CF-4BBB-9D4C-BF31-4FE167FFF569}" destId="{9060B6EC-6EC3-8F4A-9F4F-684C6C62EB22}" srcOrd="3" destOrd="0" presId="urn:microsoft.com/office/officeart/2005/8/layout/vList2"/>
    <dgm:cxn modelId="{7C4D7437-0824-284E-B675-9004DEDCC986}" type="presParOf" srcId="{3F1938CF-4BBB-9D4C-BF31-4FE167FFF569}" destId="{93698520-4F53-1649-8113-B5EC1B8EA668}" srcOrd="4" destOrd="0" presId="urn:microsoft.com/office/officeart/2005/8/layout/vList2"/>
    <dgm:cxn modelId="{029D4C6E-8681-064D-9301-F7B5216B7BA8}" type="presParOf" srcId="{3F1938CF-4BBB-9D4C-BF31-4FE167FFF569}" destId="{A5DDA474-9FE6-D14E-9CDD-3581DBD66002}" srcOrd="5" destOrd="0" presId="urn:microsoft.com/office/officeart/2005/8/layout/vList2"/>
    <dgm:cxn modelId="{D942BCFD-697C-6A44-A26A-FCF37F6AB56C}" type="presParOf" srcId="{3F1938CF-4BBB-9D4C-BF31-4FE167FFF569}" destId="{2C962937-DCE6-A343-8FF3-C1EF27A8E1ED}" srcOrd="6" destOrd="0" presId="urn:microsoft.com/office/officeart/2005/8/layout/vList2"/>
    <dgm:cxn modelId="{C25CB88F-E20D-C64A-8701-795F03E4390A}" type="presParOf" srcId="{3F1938CF-4BBB-9D4C-BF31-4FE167FFF569}" destId="{8EF4A051-2D85-D941-9110-F0BB0753312F}" srcOrd="7" destOrd="0" presId="urn:microsoft.com/office/officeart/2005/8/layout/vList2"/>
    <dgm:cxn modelId="{B8136E7A-0351-BC41-8DCB-75CD270840F4}" type="presParOf" srcId="{3F1938CF-4BBB-9D4C-BF31-4FE167FFF569}" destId="{2FD498BB-2A03-9F4F-A799-DF9EE2A46E7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26C754-9EDE-7A46-A0C9-BCB40A5279CC}"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FCFDB94C-5B6B-B346-808F-C3BCF2174479}">
      <dgm:prSet custT="1"/>
      <dgm:spPr/>
      <dgm:t>
        <a:bodyPr/>
        <a:lstStyle/>
        <a:p>
          <a:r>
            <a:rPr lang="en-US" sz="1600" b="1"/>
            <a:t>Rule 3: </a:t>
          </a:r>
          <a:r>
            <a:rPr lang="en-US" sz="1600"/>
            <a:t>Advocates to keep one client account or several as he thinks necessary</a:t>
          </a:r>
        </a:p>
      </dgm:t>
    </dgm:pt>
    <dgm:pt modelId="{05950BAA-D5EE-8347-B49B-008DC52B627D}" type="parTrans" cxnId="{B86B606B-A2E0-5D4B-ABCF-793B1E82E857}">
      <dgm:prSet/>
      <dgm:spPr/>
      <dgm:t>
        <a:bodyPr/>
        <a:lstStyle/>
        <a:p>
          <a:endParaRPr lang="en-US"/>
        </a:p>
      </dgm:t>
    </dgm:pt>
    <dgm:pt modelId="{53325788-69F1-C745-BD79-D6B933C5C2F3}" type="sibTrans" cxnId="{B86B606B-A2E0-5D4B-ABCF-793B1E82E857}">
      <dgm:prSet/>
      <dgm:spPr/>
      <dgm:t>
        <a:bodyPr/>
        <a:lstStyle/>
        <a:p>
          <a:endParaRPr lang="en-US"/>
        </a:p>
      </dgm:t>
    </dgm:pt>
    <dgm:pt modelId="{28D5BBF0-7B6E-CC4D-A145-DA7F3CE098F3}">
      <dgm:prSet/>
      <dgm:spPr/>
      <dgm:t>
        <a:bodyPr/>
        <a:lstStyle/>
        <a:p>
          <a:r>
            <a:rPr lang="en-US" b="1" dirty="0"/>
            <a:t>Rule 4: </a:t>
          </a:r>
          <a:r>
            <a:rPr lang="en-US" dirty="0"/>
            <a:t>An</a:t>
          </a:r>
          <a:r>
            <a:rPr lang="en-US" b="1" dirty="0"/>
            <a:t> </a:t>
          </a:r>
          <a:r>
            <a:rPr lang="en-US" dirty="0"/>
            <a:t>Advocate has the duty to pay into the client’s account all money belonging to the client.</a:t>
          </a:r>
        </a:p>
      </dgm:t>
    </dgm:pt>
    <dgm:pt modelId="{03A97CCE-8E2F-644A-ADBA-2350FEF89DD7}" type="parTrans" cxnId="{71D268AD-58FD-D54E-82B7-0206A201DCA8}">
      <dgm:prSet/>
      <dgm:spPr/>
      <dgm:t>
        <a:bodyPr/>
        <a:lstStyle/>
        <a:p>
          <a:endParaRPr lang="en-US"/>
        </a:p>
      </dgm:t>
    </dgm:pt>
    <dgm:pt modelId="{C186F27E-5B32-EA43-A90D-D922FB5FBE56}" type="sibTrans" cxnId="{71D268AD-58FD-D54E-82B7-0206A201DCA8}">
      <dgm:prSet/>
      <dgm:spPr/>
      <dgm:t>
        <a:bodyPr/>
        <a:lstStyle/>
        <a:p>
          <a:endParaRPr lang="en-US"/>
        </a:p>
      </dgm:t>
    </dgm:pt>
    <dgm:pt modelId="{D8CD47FA-24AF-9047-AAB9-A56E73BCA29A}">
      <dgm:prSet custT="1"/>
      <dgm:spPr/>
      <dgm:t>
        <a:bodyPr/>
        <a:lstStyle/>
        <a:p>
          <a:r>
            <a:rPr lang="en-US" sz="1600" b="1" dirty="0"/>
            <a:t>Rule 9: </a:t>
          </a:r>
          <a:r>
            <a:rPr lang="en-US" sz="1600" dirty="0"/>
            <a:t>Advocate to only withdraw from the account under direct authorization from the client.</a:t>
          </a:r>
        </a:p>
      </dgm:t>
    </dgm:pt>
    <dgm:pt modelId="{21B453E1-4C6E-3F4B-B83F-DB4A7AC0EA4D}" type="parTrans" cxnId="{2C07A81E-D336-EB46-BD86-45F997001211}">
      <dgm:prSet/>
      <dgm:spPr/>
      <dgm:t>
        <a:bodyPr/>
        <a:lstStyle/>
        <a:p>
          <a:endParaRPr lang="en-US"/>
        </a:p>
      </dgm:t>
    </dgm:pt>
    <dgm:pt modelId="{39A50337-CB63-E049-8330-380ED864C699}" type="sibTrans" cxnId="{2C07A81E-D336-EB46-BD86-45F997001211}">
      <dgm:prSet/>
      <dgm:spPr/>
      <dgm:t>
        <a:bodyPr/>
        <a:lstStyle/>
        <a:p>
          <a:endParaRPr lang="en-US"/>
        </a:p>
      </dgm:t>
    </dgm:pt>
    <dgm:pt modelId="{17CB6B95-4973-6E44-9001-D1BD6B905068}">
      <dgm:prSet custT="1"/>
      <dgm:spPr/>
      <dgm:t>
        <a:bodyPr/>
        <a:lstStyle/>
        <a:p>
          <a:r>
            <a:rPr lang="en-GB" sz="1600" b="1" dirty="0"/>
            <a:t>Rule 13</a:t>
          </a:r>
          <a:r>
            <a:rPr lang="en-GB" sz="1600" dirty="0"/>
            <a:t>: requires advocates to maintain separate client accounts and all transactions related to clients’ funds.</a:t>
          </a:r>
          <a:endParaRPr lang="en-US" sz="1600" dirty="0"/>
        </a:p>
      </dgm:t>
    </dgm:pt>
    <dgm:pt modelId="{D863AA52-7D02-E546-AC44-AF601D40F0C3}" type="parTrans" cxnId="{B4ED6D05-7F98-FF4F-8CB3-087AEB8645F3}">
      <dgm:prSet/>
      <dgm:spPr/>
      <dgm:t>
        <a:bodyPr/>
        <a:lstStyle/>
        <a:p>
          <a:endParaRPr lang="en-US"/>
        </a:p>
      </dgm:t>
    </dgm:pt>
    <dgm:pt modelId="{84AE4624-99AE-6D40-9200-79EDB5314FEF}" type="sibTrans" cxnId="{B4ED6D05-7F98-FF4F-8CB3-087AEB8645F3}">
      <dgm:prSet/>
      <dgm:spPr/>
      <dgm:t>
        <a:bodyPr/>
        <a:lstStyle/>
        <a:p>
          <a:endParaRPr lang="en-US"/>
        </a:p>
      </dgm:t>
    </dgm:pt>
    <dgm:pt modelId="{437B0F42-0120-2849-A118-255D416EF1A2}" type="pres">
      <dgm:prSet presAssocID="{2326C754-9EDE-7A46-A0C9-BCB40A5279CC}" presName="outerComposite" presStyleCnt="0">
        <dgm:presLayoutVars>
          <dgm:chMax val="5"/>
          <dgm:dir/>
          <dgm:resizeHandles val="exact"/>
        </dgm:presLayoutVars>
      </dgm:prSet>
      <dgm:spPr/>
      <dgm:t>
        <a:bodyPr/>
        <a:lstStyle/>
        <a:p>
          <a:endParaRPr lang="en-US"/>
        </a:p>
      </dgm:t>
    </dgm:pt>
    <dgm:pt modelId="{AE3EF083-9E28-8E48-8BFB-DB46A4062673}" type="pres">
      <dgm:prSet presAssocID="{2326C754-9EDE-7A46-A0C9-BCB40A5279CC}" presName="dummyMaxCanvas" presStyleCnt="0">
        <dgm:presLayoutVars/>
      </dgm:prSet>
      <dgm:spPr/>
    </dgm:pt>
    <dgm:pt modelId="{38D39092-D95B-B343-9D0B-658961600365}" type="pres">
      <dgm:prSet presAssocID="{2326C754-9EDE-7A46-A0C9-BCB40A5279CC}" presName="FourNodes_1" presStyleLbl="node1" presStyleIdx="0" presStyleCnt="4">
        <dgm:presLayoutVars>
          <dgm:bulletEnabled val="1"/>
        </dgm:presLayoutVars>
      </dgm:prSet>
      <dgm:spPr/>
      <dgm:t>
        <a:bodyPr/>
        <a:lstStyle/>
        <a:p>
          <a:endParaRPr lang="en-US"/>
        </a:p>
      </dgm:t>
    </dgm:pt>
    <dgm:pt modelId="{61735E4D-FCBB-F548-94B6-37EDCB57CD12}" type="pres">
      <dgm:prSet presAssocID="{2326C754-9EDE-7A46-A0C9-BCB40A5279CC}" presName="FourNodes_2" presStyleLbl="node1" presStyleIdx="1" presStyleCnt="4">
        <dgm:presLayoutVars>
          <dgm:bulletEnabled val="1"/>
        </dgm:presLayoutVars>
      </dgm:prSet>
      <dgm:spPr/>
      <dgm:t>
        <a:bodyPr/>
        <a:lstStyle/>
        <a:p>
          <a:endParaRPr lang="en-US"/>
        </a:p>
      </dgm:t>
    </dgm:pt>
    <dgm:pt modelId="{0A51A8C6-DDB2-D846-9B1D-47AB719F29BB}" type="pres">
      <dgm:prSet presAssocID="{2326C754-9EDE-7A46-A0C9-BCB40A5279CC}" presName="FourNodes_3" presStyleLbl="node1" presStyleIdx="2" presStyleCnt="4">
        <dgm:presLayoutVars>
          <dgm:bulletEnabled val="1"/>
        </dgm:presLayoutVars>
      </dgm:prSet>
      <dgm:spPr/>
      <dgm:t>
        <a:bodyPr/>
        <a:lstStyle/>
        <a:p>
          <a:endParaRPr lang="en-US"/>
        </a:p>
      </dgm:t>
    </dgm:pt>
    <dgm:pt modelId="{403C0A4F-49E2-9748-BF73-B380614F0D3D}" type="pres">
      <dgm:prSet presAssocID="{2326C754-9EDE-7A46-A0C9-BCB40A5279CC}" presName="FourNodes_4" presStyleLbl="node1" presStyleIdx="3" presStyleCnt="4">
        <dgm:presLayoutVars>
          <dgm:bulletEnabled val="1"/>
        </dgm:presLayoutVars>
      </dgm:prSet>
      <dgm:spPr/>
      <dgm:t>
        <a:bodyPr/>
        <a:lstStyle/>
        <a:p>
          <a:endParaRPr lang="en-US"/>
        </a:p>
      </dgm:t>
    </dgm:pt>
    <dgm:pt modelId="{1B36BF67-D8A5-C84E-8ECF-4360D41F7B78}" type="pres">
      <dgm:prSet presAssocID="{2326C754-9EDE-7A46-A0C9-BCB40A5279CC}" presName="FourConn_1-2" presStyleLbl="fgAccFollowNode1" presStyleIdx="0" presStyleCnt="3">
        <dgm:presLayoutVars>
          <dgm:bulletEnabled val="1"/>
        </dgm:presLayoutVars>
      </dgm:prSet>
      <dgm:spPr/>
      <dgm:t>
        <a:bodyPr/>
        <a:lstStyle/>
        <a:p>
          <a:endParaRPr lang="en-US"/>
        </a:p>
      </dgm:t>
    </dgm:pt>
    <dgm:pt modelId="{BE1411AF-5935-1740-AE0B-2154417D2376}" type="pres">
      <dgm:prSet presAssocID="{2326C754-9EDE-7A46-A0C9-BCB40A5279CC}" presName="FourConn_2-3" presStyleLbl="fgAccFollowNode1" presStyleIdx="1" presStyleCnt="3">
        <dgm:presLayoutVars>
          <dgm:bulletEnabled val="1"/>
        </dgm:presLayoutVars>
      </dgm:prSet>
      <dgm:spPr/>
      <dgm:t>
        <a:bodyPr/>
        <a:lstStyle/>
        <a:p>
          <a:endParaRPr lang="en-US"/>
        </a:p>
      </dgm:t>
    </dgm:pt>
    <dgm:pt modelId="{A85DE20F-D451-E84D-B79A-849814D63B3D}" type="pres">
      <dgm:prSet presAssocID="{2326C754-9EDE-7A46-A0C9-BCB40A5279CC}" presName="FourConn_3-4" presStyleLbl="fgAccFollowNode1" presStyleIdx="2" presStyleCnt="3">
        <dgm:presLayoutVars>
          <dgm:bulletEnabled val="1"/>
        </dgm:presLayoutVars>
      </dgm:prSet>
      <dgm:spPr/>
      <dgm:t>
        <a:bodyPr/>
        <a:lstStyle/>
        <a:p>
          <a:endParaRPr lang="en-US"/>
        </a:p>
      </dgm:t>
    </dgm:pt>
    <dgm:pt modelId="{01529C8D-D63C-3C49-A1D9-83E3CEE626A2}" type="pres">
      <dgm:prSet presAssocID="{2326C754-9EDE-7A46-A0C9-BCB40A5279CC}" presName="FourNodes_1_text" presStyleLbl="node1" presStyleIdx="3" presStyleCnt="4">
        <dgm:presLayoutVars>
          <dgm:bulletEnabled val="1"/>
        </dgm:presLayoutVars>
      </dgm:prSet>
      <dgm:spPr/>
      <dgm:t>
        <a:bodyPr/>
        <a:lstStyle/>
        <a:p>
          <a:endParaRPr lang="en-US"/>
        </a:p>
      </dgm:t>
    </dgm:pt>
    <dgm:pt modelId="{7B59538F-602E-7B40-AE29-74A4DCE278EA}" type="pres">
      <dgm:prSet presAssocID="{2326C754-9EDE-7A46-A0C9-BCB40A5279CC}" presName="FourNodes_2_text" presStyleLbl="node1" presStyleIdx="3" presStyleCnt="4">
        <dgm:presLayoutVars>
          <dgm:bulletEnabled val="1"/>
        </dgm:presLayoutVars>
      </dgm:prSet>
      <dgm:spPr/>
      <dgm:t>
        <a:bodyPr/>
        <a:lstStyle/>
        <a:p>
          <a:endParaRPr lang="en-US"/>
        </a:p>
      </dgm:t>
    </dgm:pt>
    <dgm:pt modelId="{50068B29-FB94-AA41-8D2C-9624B3A47886}" type="pres">
      <dgm:prSet presAssocID="{2326C754-9EDE-7A46-A0C9-BCB40A5279CC}" presName="FourNodes_3_text" presStyleLbl="node1" presStyleIdx="3" presStyleCnt="4">
        <dgm:presLayoutVars>
          <dgm:bulletEnabled val="1"/>
        </dgm:presLayoutVars>
      </dgm:prSet>
      <dgm:spPr/>
      <dgm:t>
        <a:bodyPr/>
        <a:lstStyle/>
        <a:p>
          <a:endParaRPr lang="en-US"/>
        </a:p>
      </dgm:t>
    </dgm:pt>
    <dgm:pt modelId="{F8781B9E-D8F2-6040-9BE1-808C3E6355D8}" type="pres">
      <dgm:prSet presAssocID="{2326C754-9EDE-7A46-A0C9-BCB40A5279CC}" presName="FourNodes_4_text" presStyleLbl="node1" presStyleIdx="3" presStyleCnt="4">
        <dgm:presLayoutVars>
          <dgm:bulletEnabled val="1"/>
        </dgm:presLayoutVars>
      </dgm:prSet>
      <dgm:spPr/>
      <dgm:t>
        <a:bodyPr/>
        <a:lstStyle/>
        <a:p>
          <a:endParaRPr lang="en-US"/>
        </a:p>
      </dgm:t>
    </dgm:pt>
  </dgm:ptLst>
  <dgm:cxnLst>
    <dgm:cxn modelId="{A9BEC9B1-3025-BB4F-985B-B77A7B5B1EF5}" type="presOf" srcId="{28D5BBF0-7B6E-CC4D-A145-DA7F3CE098F3}" destId="{7B59538F-602E-7B40-AE29-74A4DCE278EA}" srcOrd="1" destOrd="0" presId="urn:microsoft.com/office/officeart/2005/8/layout/vProcess5"/>
    <dgm:cxn modelId="{4A756AA8-CAD6-374D-878C-9AEFF28878A1}" type="presOf" srcId="{FCFDB94C-5B6B-B346-808F-C3BCF2174479}" destId="{38D39092-D95B-B343-9D0B-658961600365}" srcOrd="0" destOrd="0" presId="urn:microsoft.com/office/officeart/2005/8/layout/vProcess5"/>
    <dgm:cxn modelId="{A0E10B3E-A344-EA4C-BDD5-7436EA714FFD}" type="presOf" srcId="{28D5BBF0-7B6E-CC4D-A145-DA7F3CE098F3}" destId="{61735E4D-FCBB-F548-94B6-37EDCB57CD12}" srcOrd="0" destOrd="0" presId="urn:microsoft.com/office/officeart/2005/8/layout/vProcess5"/>
    <dgm:cxn modelId="{BAA1495F-F3AF-3348-BCC3-439A30BD6E83}" type="presOf" srcId="{D8CD47FA-24AF-9047-AAB9-A56E73BCA29A}" destId="{50068B29-FB94-AA41-8D2C-9624B3A47886}" srcOrd="1" destOrd="0" presId="urn:microsoft.com/office/officeart/2005/8/layout/vProcess5"/>
    <dgm:cxn modelId="{EA0D98F4-FD55-9242-AD45-F730EDE704A5}" type="presOf" srcId="{2326C754-9EDE-7A46-A0C9-BCB40A5279CC}" destId="{437B0F42-0120-2849-A118-255D416EF1A2}" srcOrd="0" destOrd="0" presId="urn:microsoft.com/office/officeart/2005/8/layout/vProcess5"/>
    <dgm:cxn modelId="{14CF99A8-B96B-9342-985E-2695438F3EC8}" type="presOf" srcId="{53325788-69F1-C745-BD79-D6B933C5C2F3}" destId="{1B36BF67-D8A5-C84E-8ECF-4360D41F7B78}" srcOrd="0" destOrd="0" presId="urn:microsoft.com/office/officeart/2005/8/layout/vProcess5"/>
    <dgm:cxn modelId="{2C07A81E-D336-EB46-BD86-45F997001211}" srcId="{2326C754-9EDE-7A46-A0C9-BCB40A5279CC}" destId="{D8CD47FA-24AF-9047-AAB9-A56E73BCA29A}" srcOrd="2" destOrd="0" parTransId="{21B453E1-4C6E-3F4B-B83F-DB4A7AC0EA4D}" sibTransId="{39A50337-CB63-E049-8330-380ED864C699}"/>
    <dgm:cxn modelId="{C03189AE-5912-0645-99D0-A600DA7EAF40}" type="presOf" srcId="{FCFDB94C-5B6B-B346-808F-C3BCF2174479}" destId="{01529C8D-D63C-3C49-A1D9-83E3CEE626A2}" srcOrd="1" destOrd="0" presId="urn:microsoft.com/office/officeart/2005/8/layout/vProcess5"/>
    <dgm:cxn modelId="{B4ED6D05-7F98-FF4F-8CB3-087AEB8645F3}" srcId="{2326C754-9EDE-7A46-A0C9-BCB40A5279CC}" destId="{17CB6B95-4973-6E44-9001-D1BD6B905068}" srcOrd="3" destOrd="0" parTransId="{D863AA52-7D02-E546-AC44-AF601D40F0C3}" sibTransId="{84AE4624-99AE-6D40-9200-79EDB5314FEF}"/>
    <dgm:cxn modelId="{EA7DD4EA-31A4-2649-AD4D-FFDD3AC92E1E}" type="presOf" srcId="{D8CD47FA-24AF-9047-AAB9-A56E73BCA29A}" destId="{0A51A8C6-DDB2-D846-9B1D-47AB719F29BB}" srcOrd="0" destOrd="0" presId="urn:microsoft.com/office/officeart/2005/8/layout/vProcess5"/>
    <dgm:cxn modelId="{71D268AD-58FD-D54E-82B7-0206A201DCA8}" srcId="{2326C754-9EDE-7A46-A0C9-BCB40A5279CC}" destId="{28D5BBF0-7B6E-CC4D-A145-DA7F3CE098F3}" srcOrd="1" destOrd="0" parTransId="{03A97CCE-8E2F-644A-ADBA-2350FEF89DD7}" sibTransId="{C186F27E-5B32-EA43-A90D-D922FB5FBE56}"/>
    <dgm:cxn modelId="{B86B606B-A2E0-5D4B-ABCF-793B1E82E857}" srcId="{2326C754-9EDE-7A46-A0C9-BCB40A5279CC}" destId="{FCFDB94C-5B6B-B346-808F-C3BCF2174479}" srcOrd="0" destOrd="0" parTransId="{05950BAA-D5EE-8347-B49B-008DC52B627D}" sibTransId="{53325788-69F1-C745-BD79-D6B933C5C2F3}"/>
    <dgm:cxn modelId="{C0BA05EA-BFBE-D646-9B39-1A17164FCDAA}" type="presOf" srcId="{17CB6B95-4973-6E44-9001-D1BD6B905068}" destId="{403C0A4F-49E2-9748-BF73-B380614F0D3D}" srcOrd="0" destOrd="0" presId="urn:microsoft.com/office/officeart/2005/8/layout/vProcess5"/>
    <dgm:cxn modelId="{04D8645B-3EAE-7540-B60F-2CC75DDBD9D5}" type="presOf" srcId="{17CB6B95-4973-6E44-9001-D1BD6B905068}" destId="{F8781B9E-D8F2-6040-9BE1-808C3E6355D8}" srcOrd="1" destOrd="0" presId="urn:microsoft.com/office/officeart/2005/8/layout/vProcess5"/>
    <dgm:cxn modelId="{A9984C78-AC30-BD42-B86A-DF8B010386E8}" type="presOf" srcId="{C186F27E-5B32-EA43-A90D-D922FB5FBE56}" destId="{BE1411AF-5935-1740-AE0B-2154417D2376}" srcOrd="0" destOrd="0" presId="urn:microsoft.com/office/officeart/2005/8/layout/vProcess5"/>
    <dgm:cxn modelId="{FDE3A8F6-CEC7-644A-8D85-2CD3A7B61D21}" type="presOf" srcId="{39A50337-CB63-E049-8330-380ED864C699}" destId="{A85DE20F-D451-E84D-B79A-849814D63B3D}" srcOrd="0" destOrd="0" presId="urn:microsoft.com/office/officeart/2005/8/layout/vProcess5"/>
    <dgm:cxn modelId="{CC342FD4-230D-4246-B832-F46D0213006D}" type="presParOf" srcId="{437B0F42-0120-2849-A118-255D416EF1A2}" destId="{AE3EF083-9E28-8E48-8BFB-DB46A4062673}" srcOrd="0" destOrd="0" presId="urn:microsoft.com/office/officeart/2005/8/layout/vProcess5"/>
    <dgm:cxn modelId="{B618B460-24B9-E04E-9C37-0FB6ED253A12}" type="presParOf" srcId="{437B0F42-0120-2849-A118-255D416EF1A2}" destId="{38D39092-D95B-B343-9D0B-658961600365}" srcOrd="1" destOrd="0" presId="urn:microsoft.com/office/officeart/2005/8/layout/vProcess5"/>
    <dgm:cxn modelId="{C5E9B88A-B4D5-FB4D-8398-5A15A0E243C2}" type="presParOf" srcId="{437B0F42-0120-2849-A118-255D416EF1A2}" destId="{61735E4D-FCBB-F548-94B6-37EDCB57CD12}" srcOrd="2" destOrd="0" presId="urn:microsoft.com/office/officeart/2005/8/layout/vProcess5"/>
    <dgm:cxn modelId="{D802C6E4-C422-304D-BFCE-7EF140247C89}" type="presParOf" srcId="{437B0F42-0120-2849-A118-255D416EF1A2}" destId="{0A51A8C6-DDB2-D846-9B1D-47AB719F29BB}" srcOrd="3" destOrd="0" presId="urn:microsoft.com/office/officeart/2005/8/layout/vProcess5"/>
    <dgm:cxn modelId="{2E35BFD0-0873-7142-9EFE-F434674DB4BB}" type="presParOf" srcId="{437B0F42-0120-2849-A118-255D416EF1A2}" destId="{403C0A4F-49E2-9748-BF73-B380614F0D3D}" srcOrd="4" destOrd="0" presId="urn:microsoft.com/office/officeart/2005/8/layout/vProcess5"/>
    <dgm:cxn modelId="{8932097D-EDA2-524D-90B1-B1795A2AFF0A}" type="presParOf" srcId="{437B0F42-0120-2849-A118-255D416EF1A2}" destId="{1B36BF67-D8A5-C84E-8ECF-4360D41F7B78}" srcOrd="5" destOrd="0" presId="urn:microsoft.com/office/officeart/2005/8/layout/vProcess5"/>
    <dgm:cxn modelId="{D1A9F7D5-182D-FD40-8A93-164598C2AE34}" type="presParOf" srcId="{437B0F42-0120-2849-A118-255D416EF1A2}" destId="{BE1411AF-5935-1740-AE0B-2154417D2376}" srcOrd="6" destOrd="0" presId="urn:microsoft.com/office/officeart/2005/8/layout/vProcess5"/>
    <dgm:cxn modelId="{F5268CF7-BB9D-974E-A717-A6479DEE3B5A}" type="presParOf" srcId="{437B0F42-0120-2849-A118-255D416EF1A2}" destId="{A85DE20F-D451-E84D-B79A-849814D63B3D}" srcOrd="7" destOrd="0" presId="urn:microsoft.com/office/officeart/2005/8/layout/vProcess5"/>
    <dgm:cxn modelId="{9604516D-2774-5248-B847-57608D5CBA8C}" type="presParOf" srcId="{437B0F42-0120-2849-A118-255D416EF1A2}" destId="{01529C8D-D63C-3C49-A1D9-83E3CEE626A2}" srcOrd="8" destOrd="0" presId="urn:microsoft.com/office/officeart/2005/8/layout/vProcess5"/>
    <dgm:cxn modelId="{EF01AD90-2623-9F49-A135-D89AB17E513F}" type="presParOf" srcId="{437B0F42-0120-2849-A118-255D416EF1A2}" destId="{7B59538F-602E-7B40-AE29-74A4DCE278EA}" srcOrd="9" destOrd="0" presId="urn:microsoft.com/office/officeart/2005/8/layout/vProcess5"/>
    <dgm:cxn modelId="{A1FB773E-179C-8145-B2AC-768119C58289}" type="presParOf" srcId="{437B0F42-0120-2849-A118-255D416EF1A2}" destId="{50068B29-FB94-AA41-8D2C-9624B3A47886}" srcOrd="10" destOrd="0" presId="urn:microsoft.com/office/officeart/2005/8/layout/vProcess5"/>
    <dgm:cxn modelId="{AF6E8236-E8BA-E445-9CE8-DEB178D28FE6}" type="presParOf" srcId="{437B0F42-0120-2849-A118-255D416EF1A2}" destId="{F8781B9E-D8F2-6040-9BE1-808C3E6355D8}"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1FA0E5-9818-4460-AE25-F1179BA2031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3FD72B1-C064-4CE4-897B-A2CA6297047B}">
      <dgm:prSet custT="1"/>
      <dgm:spPr/>
      <dgm:t>
        <a:bodyPr/>
        <a:lstStyle/>
        <a:p>
          <a:pPr>
            <a:lnSpc>
              <a:spcPct val="100000"/>
            </a:lnSpc>
          </a:pPr>
          <a:r>
            <a:rPr lang="en-US" sz="1600" b="1" dirty="0"/>
            <a:t>Rule 3: </a:t>
          </a:r>
          <a:r>
            <a:rPr lang="en-US" sz="1600" dirty="0"/>
            <a:t>Every advocate shall once in every practice year deliver to the Council a certificate signed by an accountant and complying with these Rules.</a:t>
          </a:r>
        </a:p>
      </dgm:t>
    </dgm:pt>
    <dgm:pt modelId="{7EE2D393-3CD1-4178-9910-94477A5E0210}" type="parTrans" cxnId="{B04509E4-1CE2-4034-A2BD-CB6121C6D74F}">
      <dgm:prSet/>
      <dgm:spPr/>
      <dgm:t>
        <a:bodyPr/>
        <a:lstStyle/>
        <a:p>
          <a:endParaRPr lang="en-US"/>
        </a:p>
      </dgm:t>
    </dgm:pt>
    <dgm:pt modelId="{7D69356B-1145-40F7-AE69-B493657CDB46}" type="sibTrans" cxnId="{B04509E4-1CE2-4034-A2BD-CB6121C6D74F}">
      <dgm:prSet/>
      <dgm:spPr/>
      <dgm:t>
        <a:bodyPr/>
        <a:lstStyle/>
        <a:p>
          <a:endParaRPr lang="en-US"/>
        </a:p>
      </dgm:t>
    </dgm:pt>
    <dgm:pt modelId="{342209FF-3F3F-4BC2-98B6-6EAF6B242561}">
      <dgm:prSet custT="1"/>
      <dgm:spPr/>
      <dgm:t>
        <a:bodyPr/>
        <a:lstStyle/>
        <a:p>
          <a:pPr>
            <a:lnSpc>
              <a:spcPct val="100000"/>
            </a:lnSpc>
          </a:pPr>
          <a:r>
            <a:rPr lang="en-US" sz="1600" b="1" dirty="0"/>
            <a:t>Rule 4:</a:t>
          </a:r>
          <a:r>
            <a:rPr lang="en-US" sz="1600" dirty="0"/>
            <a:t> An accountant is qualified to give an accountant’s certificate if he has neither been at any time during the accounting period nor subsequently, before giving the certificate, become a partner, clerk or servant of such advocate or any partner of his; and he is not subject to notice of disqualification.</a:t>
          </a:r>
        </a:p>
      </dgm:t>
    </dgm:pt>
    <dgm:pt modelId="{330FDF85-4D9F-43A9-9915-D943296C7AD7}" type="parTrans" cxnId="{CB46C93C-9D69-4A75-AFDF-3DB9F1553315}">
      <dgm:prSet/>
      <dgm:spPr/>
      <dgm:t>
        <a:bodyPr/>
        <a:lstStyle/>
        <a:p>
          <a:endParaRPr lang="en-US"/>
        </a:p>
      </dgm:t>
    </dgm:pt>
    <dgm:pt modelId="{08D431E9-0BEF-4495-9900-DA13672B0E15}" type="sibTrans" cxnId="{CB46C93C-9D69-4A75-AFDF-3DB9F1553315}">
      <dgm:prSet/>
      <dgm:spPr/>
      <dgm:t>
        <a:bodyPr/>
        <a:lstStyle/>
        <a:p>
          <a:endParaRPr lang="en-US"/>
        </a:p>
      </dgm:t>
    </dgm:pt>
    <dgm:pt modelId="{48674291-47C0-4ED4-AC67-A06A879942B4}">
      <dgm:prSet custT="1"/>
      <dgm:spPr/>
      <dgm:t>
        <a:bodyPr/>
        <a:lstStyle/>
        <a:p>
          <a:pPr>
            <a:lnSpc>
              <a:spcPct val="100000"/>
            </a:lnSpc>
          </a:pPr>
          <a:r>
            <a:rPr lang="en-GB" sz="1600" b="1" dirty="0"/>
            <a:t>Rule 12</a:t>
          </a:r>
          <a:r>
            <a:rPr lang="en-GB" sz="1600" dirty="0"/>
            <a:t>: If any advocate fails to comply with these rules a complaint in respect of such failure may be made to and on behalf of the council to the ADT.</a:t>
          </a:r>
          <a:endParaRPr lang="en-US" sz="1600" dirty="0"/>
        </a:p>
      </dgm:t>
    </dgm:pt>
    <dgm:pt modelId="{46F12929-ED29-4DCB-BF6E-F420AF5D95BB}" type="parTrans" cxnId="{6F51D439-EB60-477F-B117-830DD9C9BE71}">
      <dgm:prSet/>
      <dgm:spPr/>
      <dgm:t>
        <a:bodyPr/>
        <a:lstStyle/>
        <a:p>
          <a:endParaRPr lang="en-US"/>
        </a:p>
      </dgm:t>
    </dgm:pt>
    <dgm:pt modelId="{1BE9ED36-B2B6-48CF-86CA-8AAA6D83D0D5}" type="sibTrans" cxnId="{6F51D439-EB60-477F-B117-830DD9C9BE71}">
      <dgm:prSet/>
      <dgm:spPr/>
      <dgm:t>
        <a:bodyPr/>
        <a:lstStyle/>
        <a:p>
          <a:endParaRPr lang="en-US"/>
        </a:p>
      </dgm:t>
    </dgm:pt>
    <dgm:pt modelId="{877878E6-1C8E-46CB-BCF5-BA041DD9271A}" type="pres">
      <dgm:prSet presAssocID="{F01FA0E5-9818-4460-AE25-F1179BA20319}" presName="root" presStyleCnt="0">
        <dgm:presLayoutVars>
          <dgm:dir/>
          <dgm:resizeHandles val="exact"/>
        </dgm:presLayoutVars>
      </dgm:prSet>
      <dgm:spPr/>
      <dgm:t>
        <a:bodyPr/>
        <a:lstStyle/>
        <a:p>
          <a:endParaRPr lang="en-US"/>
        </a:p>
      </dgm:t>
    </dgm:pt>
    <dgm:pt modelId="{FDAC06B1-5BEA-4139-B31E-2EF3A4B3E419}" type="pres">
      <dgm:prSet presAssocID="{53FD72B1-C064-4CE4-897B-A2CA6297047B}" presName="compNode" presStyleCnt="0"/>
      <dgm:spPr/>
    </dgm:pt>
    <dgm:pt modelId="{5AE5E4E5-7B7E-418E-923E-8C9DE331DF78}" type="pres">
      <dgm:prSet presAssocID="{53FD72B1-C064-4CE4-897B-A2CA6297047B}" presName="bgRect" presStyleLbl="bgShp" presStyleIdx="0" presStyleCnt="3"/>
      <dgm:spPr/>
    </dgm:pt>
    <dgm:pt modelId="{D258D772-8E40-4631-A9DA-9094056903D4}" type="pres">
      <dgm:prSet presAssocID="{53FD72B1-C064-4CE4-897B-A2CA6297047B}"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US"/>
        </a:p>
      </dgm:t>
      <dgm:extLst>
        <a:ext uri="{E40237B7-FDA0-4F09-8148-C483321AD2D9}">
          <dgm14:cNvPr xmlns:dgm14="http://schemas.microsoft.com/office/drawing/2010/diagram" id="0" name="" descr="Gavel"/>
        </a:ext>
      </dgm:extLst>
    </dgm:pt>
    <dgm:pt modelId="{5D0B11E5-701F-437C-9A9A-0C9CE4AEC9BE}" type="pres">
      <dgm:prSet presAssocID="{53FD72B1-C064-4CE4-897B-A2CA6297047B}" presName="spaceRect" presStyleCnt="0"/>
      <dgm:spPr/>
    </dgm:pt>
    <dgm:pt modelId="{238CF7B2-D330-488A-8B5A-3B5A74A06B58}" type="pres">
      <dgm:prSet presAssocID="{53FD72B1-C064-4CE4-897B-A2CA6297047B}" presName="parTx" presStyleLbl="revTx" presStyleIdx="0" presStyleCnt="3">
        <dgm:presLayoutVars>
          <dgm:chMax val="0"/>
          <dgm:chPref val="0"/>
        </dgm:presLayoutVars>
      </dgm:prSet>
      <dgm:spPr/>
      <dgm:t>
        <a:bodyPr/>
        <a:lstStyle/>
        <a:p>
          <a:endParaRPr lang="en-US"/>
        </a:p>
      </dgm:t>
    </dgm:pt>
    <dgm:pt modelId="{865336EA-3958-411B-A8BA-BA160C78FE7F}" type="pres">
      <dgm:prSet presAssocID="{7D69356B-1145-40F7-AE69-B493657CDB46}" presName="sibTrans" presStyleCnt="0"/>
      <dgm:spPr/>
    </dgm:pt>
    <dgm:pt modelId="{E50260DC-23A3-426A-8F49-C9E1181C3D25}" type="pres">
      <dgm:prSet presAssocID="{342209FF-3F3F-4BC2-98B6-6EAF6B242561}" presName="compNode" presStyleCnt="0"/>
      <dgm:spPr/>
    </dgm:pt>
    <dgm:pt modelId="{DE71C061-8F46-4B63-8312-138071CBA336}" type="pres">
      <dgm:prSet presAssocID="{342209FF-3F3F-4BC2-98B6-6EAF6B242561}" presName="bgRect" presStyleLbl="bgShp" presStyleIdx="1" presStyleCnt="3"/>
      <dgm:spPr/>
    </dgm:pt>
    <dgm:pt modelId="{FDF1E1D4-11B7-4878-958E-0901381E12E3}" type="pres">
      <dgm:prSet presAssocID="{342209FF-3F3F-4BC2-98B6-6EAF6B242561}"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US"/>
        </a:p>
      </dgm:t>
      <dgm:extLst>
        <a:ext uri="{E40237B7-FDA0-4F09-8148-C483321AD2D9}">
          <dgm14:cNvPr xmlns:dgm14="http://schemas.microsoft.com/office/drawing/2010/diagram" id="0" name="" descr="Dollar"/>
        </a:ext>
      </dgm:extLst>
    </dgm:pt>
    <dgm:pt modelId="{CEA1BE61-96C7-49CA-9165-8E76A17A3212}" type="pres">
      <dgm:prSet presAssocID="{342209FF-3F3F-4BC2-98B6-6EAF6B242561}" presName="spaceRect" presStyleCnt="0"/>
      <dgm:spPr/>
    </dgm:pt>
    <dgm:pt modelId="{D62D9221-0120-4FF0-899E-33CB98AE1254}" type="pres">
      <dgm:prSet presAssocID="{342209FF-3F3F-4BC2-98B6-6EAF6B242561}" presName="parTx" presStyleLbl="revTx" presStyleIdx="1" presStyleCnt="3">
        <dgm:presLayoutVars>
          <dgm:chMax val="0"/>
          <dgm:chPref val="0"/>
        </dgm:presLayoutVars>
      </dgm:prSet>
      <dgm:spPr/>
      <dgm:t>
        <a:bodyPr/>
        <a:lstStyle/>
        <a:p>
          <a:endParaRPr lang="en-US"/>
        </a:p>
      </dgm:t>
    </dgm:pt>
    <dgm:pt modelId="{33868ED3-D7FB-4E66-AFD9-34CF6F3D66FF}" type="pres">
      <dgm:prSet presAssocID="{08D431E9-0BEF-4495-9900-DA13672B0E15}" presName="sibTrans" presStyleCnt="0"/>
      <dgm:spPr/>
    </dgm:pt>
    <dgm:pt modelId="{AE1287B8-FFA5-43B7-B382-D4BA8C063BC4}" type="pres">
      <dgm:prSet presAssocID="{48674291-47C0-4ED4-AC67-A06A879942B4}" presName="compNode" presStyleCnt="0"/>
      <dgm:spPr/>
    </dgm:pt>
    <dgm:pt modelId="{15E70CD2-74F3-4B63-8FFE-CEB89098A5B1}" type="pres">
      <dgm:prSet presAssocID="{48674291-47C0-4ED4-AC67-A06A879942B4}" presName="bgRect" presStyleLbl="bgShp" presStyleIdx="2" presStyleCnt="3"/>
      <dgm:spPr/>
    </dgm:pt>
    <dgm:pt modelId="{B20E5440-EF63-4654-9766-81A3C8174786}" type="pres">
      <dgm:prSet presAssocID="{48674291-47C0-4ED4-AC67-A06A879942B4}"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t>
        <a:bodyPr/>
        <a:lstStyle/>
        <a:p>
          <a:endParaRPr lang="en-US"/>
        </a:p>
      </dgm:t>
      <dgm:extLst>
        <a:ext uri="{E40237B7-FDA0-4F09-8148-C483321AD2D9}">
          <dgm14:cNvPr xmlns:dgm14="http://schemas.microsoft.com/office/drawing/2010/diagram" id="0" name="" descr="Judge"/>
        </a:ext>
      </dgm:extLst>
    </dgm:pt>
    <dgm:pt modelId="{7904867D-DE03-4F10-A546-F9D2847FF997}" type="pres">
      <dgm:prSet presAssocID="{48674291-47C0-4ED4-AC67-A06A879942B4}" presName="spaceRect" presStyleCnt="0"/>
      <dgm:spPr/>
    </dgm:pt>
    <dgm:pt modelId="{591B7DD5-A689-4C50-A917-401024C0933F}" type="pres">
      <dgm:prSet presAssocID="{48674291-47C0-4ED4-AC67-A06A879942B4}" presName="parTx" presStyleLbl="revTx" presStyleIdx="2" presStyleCnt="3">
        <dgm:presLayoutVars>
          <dgm:chMax val="0"/>
          <dgm:chPref val="0"/>
        </dgm:presLayoutVars>
      </dgm:prSet>
      <dgm:spPr/>
      <dgm:t>
        <a:bodyPr/>
        <a:lstStyle/>
        <a:p>
          <a:endParaRPr lang="en-US"/>
        </a:p>
      </dgm:t>
    </dgm:pt>
  </dgm:ptLst>
  <dgm:cxnLst>
    <dgm:cxn modelId="{6F51D439-EB60-477F-B117-830DD9C9BE71}" srcId="{F01FA0E5-9818-4460-AE25-F1179BA20319}" destId="{48674291-47C0-4ED4-AC67-A06A879942B4}" srcOrd="2" destOrd="0" parTransId="{46F12929-ED29-4DCB-BF6E-F420AF5D95BB}" sibTransId="{1BE9ED36-B2B6-48CF-86CA-8AAA6D83D0D5}"/>
    <dgm:cxn modelId="{5DDB8241-7CA5-4AC2-A487-68CCB9076AFF}" type="presOf" srcId="{342209FF-3F3F-4BC2-98B6-6EAF6B242561}" destId="{D62D9221-0120-4FF0-899E-33CB98AE1254}" srcOrd="0" destOrd="0" presId="urn:microsoft.com/office/officeart/2018/2/layout/IconVerticalSolidList"/>
    <dgm:cxn modelId="{77A6A14A-718A-4E80-AE3C-D8E0FAFC5629}" type="presOf" srcId="{F01FA0E5-9818-4460-AE25-F1179BA20319}" destId="{877878E6-1C8E-46CB-BCF5-BA041DD9271A}" srcOrd="0" destOrd="0" presId="urn:microsoft.com/office/officeart/2018/2/layout/IconVerticalSolidList"/>
    <dgm:cxn modelId="{B04509E4-1CE2-4034-A2BD-CB6121C6D74F}" srcId="{F01FA0E5-9818-4460-AE25-F1179BA20319}" destId="{53FD72B1-C064-4CE4-897B-A2CA6297047B}" srcOrd="0" destOrd="0" parTransId="{7EE2D393-3CD1-4178-9910-94477A5E0210}" sibTransId="{7D69356B-1145-40F7-AE69-B493657CDB46}"/>
    <dgm:cxn modelId="{A7878611-3853-4ACF-972B-FE148697C766}" type="presOf" srcId="{48674291-47C0-4ED4-AC67-A06A879942B4}" destId="{591B7DD5-A689-4C50-A917-401024C0933F}" srcOrd="0" destOrd="0" presId="urn:microsoft.com/office/officeart/2018/2/layout/IconVerticalSolidList"/>
    <dgm:cxn modelId="{CB46C93C-9D69-4A75-AFDF-3DB9F1553315}" srcId="{F01FA0E5-9818-4460-AE25-F1179BA20319}" destId="{342209FF-3F3F-4BC2-98B6-6EAF6B242561}" srcOrd="1" destOrd="0" parTransId="{330FDF85-4D9F-43A9-9915-D943296C7AD7}" sibTransId="{08D431E9-0BEF-4495-9900-DA13672B0E15}"/>
    <dgm:cxn modelId="{35D3C690-6E95-48BE-8BDF-5E83A6402AA2}" type="presOf" srcId="{53FD72B1-C064-4CE4-897B-A2CA6297047B}" destId="{238CF7B2-D330-488A-8B5A-3B5A74A06B58}" srcOrd="0" destOrd="0" presId="urn:microsoft.com/office/officeart/2018/2/layout/IconVerticalSolidList"/>
    <dgm:cxn modelId="{46D6D57C-B20D-4AF6-B405-C771E880F7BE}" type="presParOf" srcId="{877878E6-1C8E-46CB-BCF5-BA041DD9271A}" destId="{FDAC06B1-5BEA-4139-B31E-2EF3A4B3E419}" srcOrd="0" destOrd="0" presId="urn:microsoft.com/office/officeart/2018/2/layout/IconVerticalSolidList"/>
    <dgm:cxn modelId="{E1ED7F32-BF65-4AC8-818A-32CA9CE41026}" type="presParOf" srcId="{FDAC06B1-5BEA-4139-B31E-2EF3A4B3E419}" destId="{5AE5E4E5-7B7E-418E-923E-8C9DE331DF78}" srcOrd="0" destOrd="0" presId="urn:microsoft.com/office/officeart/2018/2/layout/IconVerticalSolidList"/>
    <dgm:cxn modelId="{C744A204-1BF5-4E68-98CB-B19EEC9C130D}" type="presParOf" srcId="{FDAC06B1-5BEA-4139-B31E-2EF3A4B3E419}" destId="{D258D772-8E40-4631-A9DA-9094056903D4}" srcOrd="1" destOrd="0" presId="urn:microsoft.com/office/officeart/2018/2/layout/IconVerticalSolidList"/>
    <dgm:cxn modelId="{CAF2ED47-3518-4C41-8B21-BEDC2EBECB75}" type="presParOf" srcId="{FDAC06B1-5BEA-4139-B31E-2EF3A4B3E419}" destId="{5D0B11E5-701F-437C-9A9A-0C9CE4AEC9BE}" srcOrd="2" destOrd="0" presId="urn:microsoft.com/office/officeart/2018/2/layout/IconVerticalSolidList"/>
    <dgm:cxn modelId="{00C76186-D88F-4A68-BA38-D87AFDA4013E}" type="presParOf" srcId="{FDAC06B1-5BEA-4139-B31E-2EF3A4B3E419}" destId="{238CF7B2-D330-488A-8B5A-3B5A74A06B58}" srcOrd="3" destOrd="0" presId="urn:microsoft.com/office/officeart/2018/2/layout/IconVerticalSolidList"/>
    <dgm:cxn modelId="{95557DFA-E123-40B5-9176-9AD24E40734C}" type="presParOf" srcId="{877878E6-1C8E-46CB-BCF5-BA041DD9271A}" destId="{865336EA-3958-411B-A8BA-BA160C78FE7F}" srcOrd="1" destOrd="0" presId="urn:microsoft.com/office/officeart/2018/2/layout/IconVerticalSolidList"/>
    <dgm:cxn modelId="{D1467606-839F-4BE0-B4A6-A8150BE3F888}" type="presParOf" srcId="{877878E6-1C8E-46CB-BCF5-BA041DD9271A}" destId="{E50260DC-23A3-426A-8F49-C9E1181C3D25}" srcOrd="2" destOrd="0" presId="urn:microsoft.com/office/officeart/2018/2/layout/IconVerticalSolidList"/>
    <dgm:cxn modelId="{2DD27E67-117D-453C-86CC-B747EA5295ED}" type="presParOf" srcId="{E50260DC-23A3-426A-8F49-C9E1181C3D25}" destId="{DE71C061-8F46-4B63-8312-138071CBA336}" srcOrd="0" destOrd="0" presId="urn:microsoft.com/office/officeart/2018/2/layout/IconVerticalSolidList"/>
    <dgm:cxn modelId="{D927051B-348E-4C5B-B976-24A575EF3734}" type="presParOf" srcId="{E50260DC-23A3-426A-8F49-C9E1181C3D25}" destId="{FDF1E1D4-11B7-4878-958E-0901381E12E3}" srcOrd="1" destOrd="0" presId="urn:microsoft.com/office/officeart/2018/2/layout/IconVerticalSolidList"/>
    <dgm:cxn modelId="{AEA32FF4-2204-4A70-B092-5AE509BD55EB}" type="presParOf" srcId="{E50260DC-23A3-426A-8F49-C9E1181C3D25}" destId="{CEA1BE61-96C7-49CA-9165-8E76A17A3212}" srcOrd="2" destOrd="0" presId="urn:microsoft.com/office/officeart/2018/2/layout/IconVerticalSolidList"/>
    <dgm:cxn modelId="{447FAD3C-F41A-451C-9BFF-EC3F21F010D3}" type="presParOf" srcId="{E50260DC-23A3-426A-8F49-C9E1181C3D25}" destId="{D62D9221-0120-4FF0-899E-33CB98AE1254}" srcOrd="3" destOrd="0" presId="urn:microsoft.com/office/officeart/2018/2/layout/IconVerticalSolidList"/>
    <dgm:cxn modelId="{BA7C152F-C6AB-435A-8C40-DEE1EF50C004}" type="presParOf" srcId="{877878E6-1C8E-46CB-BCF5-BA041DD9271A}" destId="{33868ED3-D7FB-4E66-AFD9-34CF6F3D66FF}" srcOrd="3" destOrd="0" presId="urn:microsoft.com/office/officeart/2018/2/layout/IconVerticalSolidList"/>
    <dgm:cxn modelId="{44FC098A-4B04-4785-9A95-C21A58DF4960}" type="presParOf" srcId="{877878E6-1C8E-46CB-BCF5-BA041DD9271A}" destId="{AE1287B8-FFA5-43B7-B382-D4BA8C063BC4}" srcOrd="4" destOrd="0" presId="urn:microsoft.com/office/officeart/2018/2/layout/IconVerticalSolidList"/>
    <dgm:cxn modelId="{00B354E5-654F-4B6D-B2F6-8206F602E1F8}" type="presParOf" srcId="{AE1287B8-FFA5-43B7-B382-D4BA8C063BC4}" destId="{15E70CD2-74F3-4B63-8FFE-CEB89098A5B1}" srcOrd="0" destOrd="0" presId="urn:microsoft.com/office/officeart/2018/2/layout/IconVerticalSolidList"/>
    <dgm:cxn modelId="{2D3197B5-65DE-4308-80C0-F65DD867A934}" type="presParOf" srcId="{AE1287B8-FFA5-43B7-B382-D4BA8C063BC4}" destId="{B20E5440-EF63-4654-9766-81A3C8174786}" srcOrd="1" destOrd="0" presId="urn:microsoft.com/office/officeart/2018/2/layout/IconVerticalSolidList"/>
    <dgm:cxn modelId="{533C4DDB-11BD-4217-96DD-E4CB454CAA93}" type="presParOf" srcId="{AE1287B8-FFA5-43B7-B382-D4BA8C063BC4}" destId="{7904867D-DE03-4F10-A546-F9D2847FF997}" srcOrd="2" destOrd="0" presId="urn:microsoft.com/office/officeart/2018/2/layout/IconVerticalSolidList"/>
    <dgm:cxn modelId="{C7CC48FA-D452-441F-AC80-6B6828552231}" type="presParOf" srcId="{AE1287B8-FFA5-43B7-B382-D4BA8C063BC4}" destId="{591B7DD5-A689-4C50-A917-401024C0933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E30E8D-8FFE-401B-BF9A-C9F1EE8B540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F007E52-680B-4A74-A7D7-E98A7B5129B5}">
      <dgm:prSet/>
      <dgm:spPr/>
      <dgm:t>
        <a:bodyPr/>
        <a:lstStyle/>
        <a:p>
          <a:r>
            <a:rPr lang="en-US" dirty="0"/>
            <a:t>“</a:t>
          </a:r>
          <a:r>
            <a:rPr lang="en-US" b="1" dirty="0"/>
            <a:t>Advocate’s lien</a:t>
          </a:r>
          <a:r>
            <a:rPr lang="en-US" dirty="0"/>
            <a:t>” is the right of an advocate to hold a client’s property until all the costs and charges due to the Advocate are paid in full. (Sec. 57 of the Advocates Act).</a:t>
          </a:r>
        </a:p>
      </dgm:t>
    </dgm:pt>
    <dgm:pt modelId="{91F8B1D8-3E32-49AB-9905-513566D502C4}" type="parTrans" cxnId="{146F729A-2288-4E5A-A747-AF065A6198D5}">
      <dgm:prSet/>
      <dgm:spPr/>
      <dgm:t>
        <a:bodyPr/>
        <a:lstStyle/>
        <a:p>
          <a:endParaRPr lang="en-US"/>
        </a:p>
      </dgm:t>
    </dgm:pt>
    <dgm:pt modelId="{E3D840EF-405E-463B-A601-745CF3DF834E}" type="sibTrans" cxnId="{146F729A-2288-4E5A-A747-AF065A6198D5}">
      <dgm:prSet phldrT="1" phldr="0"/>
      <dgm:spPr/>
      <dgm:t>
        <a:bodyPr/>
        <a:lstStyle/>
        <a:p>
          <a:endParaRPr lang="en-US"/>
        </a:p>
      </dgm:t>
    </dgm:pt>
    <dgm:pt modelId="{A789FB4A-C1EE-4340-BB70-42517FECC14F}">
      <dgm:prSet/>
      <dgm:spPr/>
      <dgm:t>
        <a:bodyPr/>
        <a:lstStyle/>
        <a:p>
          <a:r>
            <a:rPr lang="en-US" dirty="0"/>
            <a:t>An advocate’s lien is a remedy available to an advocate or a law firm that has not been paid for services rendered.</a:t>
          </a:r>
        </a:p>
      </dgm:t>
    </dgm:pt>
    <dgm:pt modelId="{61167991-941E-41E6-8B40-079DA030D43D}" type="parTrans" cxnId="{AE70DC96-D142-4033-94D8-D65C8FBB23CF}">
      <dgm:prSet/>
      <dgm:spPr/>
      <dgm:t>
        <a:bodyPr/>
        <a:lstStyle/>
        <a:p>
          <a:endParaRPr lang="en-US"/>
        </a:p>
      </dgm:t>
    </dgm:pt>
    <dgm:pt modelId="{8E3B9DAA-770F-44BE-9CFD-3DE8FEA676D8}" type="sibTrans" cxnId="{AE70DC96-D142-4033-94D8-D65C8FBB23CF}">
      <dgm:prSet phldrT="2" phldr="0"/>
      <dgm:spPr/>
      <dgm:t>
        <a:bodyPr/>
        <a:lstStyle/>
        <a:p>
          <a:endParaRPr lang="en-US"/>
        </a:p>
      </dgm:t>
    </dgm:pt>
    <dgm:pt modelId="{27612915-CA07-4527-820F-DC79B997B685}">
      <dgm:prSet/>
      <dgm:spPr/>
      <dgm:t>
        <a:bodyPr/>
        <a:lstStyle/>
        <a:p>
          <a:r>
            <a:rPr lang="en-US"/>
            <a:t>The policy underlying the advocate’s lien is that it would be unfair for the client to enjoy the fruits of the advocate’s work without paying the advocate’s legal fees.</a:t>
          </a:r>
        </a:p>
      </dgm:t>
    </dgm:pt>
    <dgm:pt modelId="{BDBA8DF8-60CD-4F54-870E-F1ABEE7B8D7D}" type="parTrans" cxnId="{012C399B-A854-44FB-A515-5193CB32C49B}">
      <dgm:prSet/>
      <dgm:spPr/>
      <dgm:t>
        <a:bodyPr/>
        <a:lstStyle/>
        <a:p>
          <a:endParaRPr lang="en-US"/>
        </a:p>
      </dgm:t>
    </dgm:pt>
    <dgm:pt modelId="{E2C5700A-396A-4548-BF89-800A6E847ABB}" type="sibTrans" cxnId="{012C399B-A854-44FB-A515-5193CB32C49B}">
      <dgm:prSet phldrT="3" phldr="0"/>
      <dgm:spPr/>
      <dgm:t>
        <a:bodyPr/>
        <a:lstStyle/>
        <a:p>
          <a:endParaRPr lang="en-US"/>
        </a:p>
      </dgm:t>
    </dgm:pt>
    <dgm:pt modelId="{965235B9-8BEB-4D5F-AB95-AC8E23A9E16B}">
      <dgm:prSet/>
      <dgm:spPr/>
      <dgm:t>
        <a:bodyPr/>
        <a:lstStyle/>
        <a:p>
          <a:r>
            <a:rPr lang="en-GB" dirty="0"/>
            <a:t>An advocate’s lien ought to be commensurate with the claim for fees and </a:t>
          </a:r>
          <a:r>
            <a:rPr lang="en-GB" b="1" dirty="0"/>
            <a:t>NO MORE.</a:t>
          </a:r>
          <a:endParaRPr lang="en-US" dirty="0"/>
        </a:p>
      </dgm:t>
    </dgm:pt>
    <dgm:pt modelId="{8A09F294-4D7D-40E2-80DF-4168D0E81DAB}" type="parTrans" cxnId="{459F5482-38EC-48CE-963B-C77B2A4D6C2E}">
      <dgm:prSet/>
      <dgm:spPr/>
      <dgm:t>
        <a:bodyPr/>
        <a:lstStyle/>
        <a:p>
          <a:endParaRPr lang="en-US"/>
        </a:p>
      </dgm:t>
    </dgm:pt>
    <dgm:pt modelId="{60D0FA0D-7861-4ABF-9350-3D6CD3E829D2}" type="sibTrans" cxnId="{459F5482-38EC-48CE-963B-C77B2A4D6C2E}">
      <dgm:prSet phldrT="4" phldr="0"/>
      <dgm:spPr/>
      <dgm:t>
        <a:bodyPr/>
        <a:lstStyle/>
        <a:p>
          <a:endParaRPr lang="en-US"/>
        </a:p>
      </dgm:t>
    </dgm:pt>
    <dgm:pt modelId="{E887D0F2-8E25-4C97-952B-BB5B0E335711}">
      <dgm:prSet/>
      <dgm:spPr/>
      <dgm:t>
        <a:bodyPr/>
        <a:lstStyle/>
        <a:p>
          <a:r>
            <a:rPr lang="en-GB" b="0" dirty="0"/>
            <a:t>See the ruling in </a:t>
          </a:r>
          <a:r>
            <a:rPr lang="en-GB" b="1" dirty="0"/>
            <a:t>Corat Africa vs. </a:t>
          </a:r>
          <a:r>
            <a:rPr lang="en-GB" b="1" dirty="0" err="1"/>
            <a:t>Mbobu</a:t>
          </a:r>
          <a:r>
            <a:rPr lang="en-GB" b="1" dirty="0"/>
            <a:t> t/a</a:t>
          </a:r>
          <a:r>
            <a:rPr lang="en-US" b="1" dirty="0"/>
            <a:t> </a:t>
          </a:r>
          <a:r>
            <a:rPr lang="en-GB" b="1" dirty="0"/>
            <a:t>Kyalo &amp; Associates ( Civil Case E 284 of 2023) 13</a:t>
          </a:r>
          <a:r>
            <a:rPr lang="en-GB" b="1" baseline="30000" dirty="0"/>
            <a:t>th</a:t>
          </a:r>
          <a:r>
            <a:rPr lang="en-GB" b="1" dirty="0"/>
            <a:t> March, 2025) (Ruling)</a:t>
          </a:r>
          <a:endParaRPr lang="en-US" dirty="0"/>
        </a:p>
      </dgm:t>
    </dgm:pt>
    <dgm:pt modelId="{F0CFB4AD-6D72-416C-93D2-CBADE4896E94}" type="parTrans" cxnId="{24169372-6CA2-44F5-8943-2CA7CD714310}">
      <dgm:prSet/>
      <dgm:spPr/>
      <dgm:t>
        <a:bodyPr/>
        <a:lstStyle/>
        <a:p>
          <a:endParaRPr lang="en-US"/>
        </a:p>
      </dgm:t>
    </dgm:pt>
    <dgm:pt modelId="{D1077A11-A27A-4F32-A81E-40C3882601D1}" type="sibTrans" cxnId="{24169372-6CA2-44F5-8943-2CA7CD714310}">
      <dgm:prSet phldrT="5" phldr="0"/>
      <dgm:spPr/>
      <dgm:t>
        <a:bodyPr/>
        <a:lstStyle/>
        <a:p>
          <a:endParaRPr lang="en-US"/>
        </a:p>
      </dgm:t>
    </dgm:pt>
    <dgm:pt modelId="{06857C04-78EB-6849-B1B9-DFB161170A03}" type="pres">
      <dgm:prSet presAssocID="{16E30E8D-8FFE-401B-BF9A-C9F1EE8B5404}" presName="diagram" presStyleCnt="0">
        <dgm:presLayoutVars>
          <dgm:dir/>
          <dgm:resizeHandles val="exact"/>
        </dgm:presLayoutVars>
      </dgm:prSet>
      <dgm:spPr/>
      <dgm:t>
        <a:bodyPr/>
        <a:lstStyle/>
        <a:p>
          <a:endParaRPr lang="en-US"/>
        </a:p>
      </dgm:t>
    </dgm:pt>
    <dgm:pt modelId="{586E70B3-294E-194B-BAAA-6664F9B02925}" type="pres">
      <dgm:prSet presAssocID="{0F007E52-680B-4A74-A7D7-E98A7B5129B5}" presName="node" presStyleLbl="node1" presStyleIdx="0" presStyleCnt="5">
        <dgm:presLayoutVars>
          <dgm:bulletEnabled val="1"/>
        </dgm:presLayoutVars>
      </dgm:prSet>
      <dgm:spPr/>
      <dgm:t>
        <a:bodyPr/>
        <a:lstStyle/>
        <a:p>
          <a:endParaRPr lang="en-US"/>
        </a:p>
      </dgm:t>
    </dgm:pt>
    <dgm:pt modelId="{E0886D65-6635-D746-A015-2320BF0F334C}" type="pres">
      <dgm:prSet presAssocID="{E3D840EF-405E-463B-A601-745CF3DF834E}" presName="sibTrans" presStyleCnt="0"/>
      <dgm:spPr/>
    </dgm:pt>
    <dgm:pt modelId="{F4074EF8-F33F-DD4D-A182-403C4085D6B3}" type="pres">
      <dgm:prSet presAssocID="{A789FB4A-C1EE-4340-BB70-42517FECC14F}" presName="node" presStyleLbl="node1" presStyleIdx="1" presStyleCnt="5">
        <dgm:presLayoutVars>
          <dgm:bulletEnabled val="1"/>
        </dgm:presLayoutVars>
      </dgm:prSet>
      <dgm:spPr/>
      <dgm:t>
        <a:bodyPr/>
        <a:lstStyle/>
        <a:p>
          <a:endParaRPr lang="en-US"/>
        </a:p>
      </dgm:t>
    </dgm:pt>
    <dgm:pt modelId="{E4FD4E37-4CA4-DF41-B022-81B45C67E590}" type="pres">
      <dgm:prSet presAssocID="{8E3B9DAA-770F-44BE-9CFD-3DE8FEA676D8}" presName="sibTrans" presStyleCnt="0"/>
      <dgm:spPr/>
    </dgm:pt>
    <dgm:pt modelId="{487B6AD5-C2CD-F34C-98FE-6E201949301A}" type="pres">
      <dgm:prSet presAssocID="{27612915-CA07-4527-820F-DC79B997B685}" presName="node" presStyleLbl="node1" presStyleIdx="2" presStyleCnt="5">
        <dgm:presLayoutVars>
          <dgm:bulletEnabled val="1"/>
        </dgm:presLayoutVars>
      </dgm:prSet>
      <dgm:spPr/>
      <dgm:t>
        <a:bodyPr/>
        <a:lstStyle/>
        <a:p>
          <a:endParaRPr lang="en-US"/>
        </a:p>
      </dgm:t>
    </dgm:pt>
    <dgm:pt modelId="{E08067CC-385F-314B-9A94-514B695DA40E}" type="pres">
      <dgm:prSet presAssocID="{E2C5700A-396A-4548-BF89-800A6E847ABB}" presName="sibTrans" presStyleCnt="0"/>
      <dgm:spPr/>
    </dgm:pt>
    <dgm:pt modelId="{B9BDFD3D-5914-D440-99B9-8EB6B43DA58F}" type="pres">
      <dgm:prSet presAssocID="{965235B9-8BEB-4D5F-AB95-AC8E23A9E16B}" presName="node" presStyleLbl="node1" presStyleIdx="3" presStyleCnt="5">
        <dgm:presLayoutVars>
          <dgm:bulletEnabled val="1"/>
        </dgm:presLayoutVars>
      </dgm:prSet>
      <dgm:spPr/>
      <dgm:t>
        <a:bodyPr/>
        <a:lstStyle/>
        <a:p>
          <a:endParaRPr lang="en-US"/>
        </a:p>
      </dgm:t>
    </dgm:pt>
    <dgm:pt modelId="{627C18D6-D31A-374A-B78D-CB78462AF97A}" type="pres">
      <dgm:prSet presAssocID="{60D0FA0D-7861-4ABF-9350-3D6CD3E829D2}" presName="sibTrans" presStyleCnt="0"/>
      <dgm:spPr/>
    </dgm:pt>
    <dgm:pt modelId="{8DECA1A3-3BBB-6D41-891E-4FA7B53DD035}" type="pres">
      <dgm:prSet presAssocID="{E887D0F2-8E25-4C97-952B-BB5B0E335711}" presName="node" presStyleLbl="node1" presStyleIdx="4" presStyleCnt="5">
        <dgm:presLayoutVars>
          <dgm:bulletEnabled val="1"/>
        </dgm:presLayoutVars>
      </dgm:prSet>
      <dgm:spPr/>
      <dgm:t>
        <a:bodyPr/>
        <a:lstStyle/>
        <a:p>
          <a:endParaRPr lang="en-US"/>
        </a:p>
      </dgm:t>
    </dgm:pt>
  </dgm:ptLst>
  <dgm:cxnLst>
    <dgm:cxn modelId="{459F5482-38EC-48CE-963B-C77B2A4D6C2E}" srcId="{16E30E8D-8FFE-401B-BF9A-C9F1EE8B5404}" destId="{965235B9-8BEB-4D5F-AB95-AC8E23A9E16B}" srcOrd="3" destOrd="0" parTransId="{8A09F294-4D7D-40E2-80DF-4168D0E81DAB}" sibTransId="{60D0FA0D-7861-4ABF-9350-3D6CD3E829D2}"/>
    <dgm:cxn modelId="{3243D381-7DD5-3C46-A1F7-0422C012F69D}" type="presOf" srcId="{A789FB4A-C1EE-4340-BB70-42517FECC14F}" destId="{F4074EF8-F33F-DD4D-A182-403C4085D6B3}" srcOrd="0" destOrd="0" presId="urn:microsoft.com/office/officeart/2005/8/layout/default"/>
    <dgm:cxn modelId="{24169372-6CA2-44F5-8943-2CA7CD714310}" srcId="{16E30E8D-8FFE-401B-BF9A-C9F1EE8B5404}" destId="{E887D0F2-8E25-4C97-952B-BB5B0E335711}" srcOrd="4" destOrd="0" parTransId="{F0CFB4AD-6D72-416C-93D2-CBADE4896E94}" sibTransId="{D1077A11-A27A-4F32-A81E-40C3882601D1}"/>
    <dgm:cxn modelId="{AE70DC96-D142-4033-94D8-D65C8FBB23CF}" srcId="{16E30E8D-8FFE-401B-BF9A-C9F1EE8B5404}" destId="{A789FB4A-C1EE-4340-BB70-42517FECC14F}" srcOrd="1" destOrd="0" parTransId="{61167991-941E-41E6-8B40-079DA030D43D}" sibTransId="{8E3B9DAA-770F-44BE-9CFD-3DE8FEA676D8}"/>
    <dgm:cxn modelId="{1AA0309B-30F9-F844-8FCF-DE6B84D3DD1E}" type="presOf" srcId="{E887D0F2-8E25-4C97-952B-BB5B0E335711}" destId="{8DECA1A3-3BBB-6D41-891E-4FA7B53DD035}" srcOrd="0" destOrd="0" presId="urn:microsoft.com/office/officeart/2005/8/layout/default"/>
    <dgm:cxn modelId="{AC678AC1-39C4-A545-A947-F1DC316FE2B6}" type="presOf" srcId="{0F007E52-680B-4A74-A7D7-E98A7B5129B5}" destId="{586E70B3-294E-194B-BAAA-6664F9B02925}" srcOrd="0" destOrd="0" presId="urn:microsoft.com/office/officeart/2005/8/layout/default"/>
    <dgm:cxn modelId="{17FE2C15-04C2-684C-8FA3-F87F82FC2FB1}" type="presOf" srcId="{965235B9-8BEB-4D5F-AB95-AC8E23A9E16B}" destId="{B9BDFD3D-5914-D440-99B9-8EB6B43DA58F}" srcOrd="0" destOrd="0" presId="urn:microsoft.com/office/officeart/2005/8/layout/default"/>
    <dgm:cxn modelId="{5DE7365C-FC14-634C-8530-735F2CEA91B9}" type="presOf" srcId="{16E30E8D-8FFE-401B-BF9A-C9F1EE8B5404}" destId="{06857C04-78EB-6849-B1B9-DFB161170A03}" srcOrd="0" destOrd="0" presId="urn:microsoft.com/office/officeart/2005/8/layout/default"/>
    <dgm:cxn modelId="{012C399B-A854-44FB-A515-5193CB32C49B}" srcId="{16E30E8D-8FFE-401B-BF9A-C9F1EE8B5404}" destId="{27612915-CA07-4527-820F-DC79B997B685}" srcOrd="2" destOrd="0" parTransId="{BDBA8DF8-60CD-4F54-870E-F1ABEE7B8D7D}" sibTransId="{E2C5700A-396A-4548-BF89-800A6E847ABB}"/>
    <dgm:cxn modelId="{146F729A-2288-4E5A-A747-AF065A6198D5}" srcId="{16E30E8D-8FFE-401B-BF9A-C9F1EE8B5404}" destId="{0F007E52-680B-4A74-A7D7-E98A7B5129B5}" srcOrd="0" destOrd="0" parTransId="{91F8B1D8-3E32-49AB-9905-513566D502C4}" sibTransId="{E3D840EF-405E-463B-A601-745CF3DF834E}"/>
    <dgm:cxn modelId="{BAD0695B-FDF2-734D-8549-81E4179AE124}" type="presOf" srcId="{27612915-CA07-4527-820F-DC79B997B685}" destId="{487B6AD5-C2CD-F34C-98FE-6E201949301A}" srcOrd="0" destOrd="0" presId="urn:microsoft.com/office/officeart/2005/8/layout/default"/>
    <dgm:cxn modelId="{42D1FD02-DA42-D44A-9A02-45DDB7BAC8FC}" type="presParOf" srcId="{06857C04-78EB-6849-B1B9-DFB161170A03}" destId="{586E70B3-294E-194B-BAAA-6664F9B02925}" srcOrd="0" destOrd="0" presId="urn:microsoft.com/office/officeart/2005/8/layout/default"/>
    <dgm:cxn modelId="{B55CAD3C-B2D9-CD43-BFA5-CDE70A9F3C37}" type="presParOf" srcId="{06857C04-78EB-6849-B1B9-DFB161170A03}" destId="{E0886D65-6635-D746-A015-2320BF0F334C}" srcOrd="1" destOrd="0" presId="urn:microsoft.com/office/officeart/2005/8/layout/default"/>
    <dgm:cxn modelId="{34B3B92B-E03D-6241-8106-A32FDD17A142}" type="presParOf" srcId="{06857C04-78EB-6849-B1B9-DFB161170A03}" destId="{F4074EF8-F33F-DD4D-A182-403C4085D6B3}" srcOrd="2" destOrd="0" presId="urn:microsoft.com/office/officeart/2005/8/layout/default"/>
    <dgm:cxn modelId="{540776B0-75B8-B443-8380-0B05A0EAC2D5}" type="presParOf" srcId="{06857C04-78EB-6849-B1B9-DFB161170A03}" destId="{E4FD4E37-4CA4-DF41-B022-81B45C67E590}" srcOrd="3" destOrd="0" presId="urn:microsoft.com/office/officeart/2005/8/layout/default"/>
    <dgm:cxn modelId="{0B9F313B-0D5A-4444-A972-936E4F509B65}" type="presParOf" srcId="{06857C04-78EB-6849-B1B9-DFB161170A03}" destId="{487B6AD5-C2CD-F34C-98FE-6E201949301A}" srcOrd="4" destOrd="0" presId="urn:microsoft.com/office/officeart/2005/8/layout/default"/>
    <dgm:cxn modelId="{5CB0CCBF-06AB-D044-9971-B0E4E4AB3114}" type="presParOf" srcId="{06857C04-78EB-6849-B1B9-DFB161170A03}" destId="{E08067CC-385F-314B-9A94-514B695DA40E}" srcOrd="5" destOrd="0" presId="urn:microsoft.com/office/officeart/2005/8/layout/default"/>
    <dgm:cxn modelId="{6C9D6AD5-A626-B641-858A-15C4F3AD5825}" type="presParOf" srcId="{06857C04-78EB-6849-B1B9-DFB161170A03}" destId="{B9BDFD3D-5914-D440-99B9-8EB6B43DA58F}" srcOrd="6" destOrd="0" presId="urn:microsoft.com/office/officeart/2005/8/layout/default"/>
    <dgm:cxn modelId="{83C9A8AB-2BD2-C84F-AC9C-EED5667167A7}" type="presParOf" srcId="{06857C04-78EB-6849-B1B9-DFB161170A03}" destId="{627C18D6-D31A-374A-B78D-CB78462AF97A}" srcOrd="7" destOrd="0" presId="urn:microsoft.com/office/officeart/2005/8/layout/default"/>
    <dgm:cxn modelId="{6715E070-C871-EC47-997A-942009A8EFAE}" type="presParOf" srcId="{06857C04-78EB-6849-B1B9-DFB161170A03}" destId="{8DECA1A3-3BBB-6D41-891E-4FA7B53DD03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719DF1-011E-47E5-8D40-6ED49E33532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80501F3-ABDD-4694-8C2E-91F336FBF9BF}">
      <dgm:prSet/>
      <dgm:spPr/>
      <dgm:t>
        <a:bodyPr/>
        <a:lstStyle/>
        <a:p>
          <a:r>
            <a:rPr lang="en-US"/>
            <a:t>The ethical handling of client funds and properties is a fundamental duty of every advocate, ensuring transparency and accountability in legal practice.</a:t>
          </a:r>
        </a:p>
      </dgm:t>
    </dgm:pt>
    <dgm:pt modelId="{46EF2C2D-A983-477B-B53E-66CD4C17BDC9}" type="parTrans" cxnId="{A51E85D3-8190-4D48-9E9B-F7C2E1B4B1C9}">
      <dgm:prSet/>
      <dgm:spPr/>
      <dgm:t>
        <a:bodyPr/>
        <a:lstStyle/>
        <a:p>
          <a:endParaRPr lang="en-US"/>
        </a:p>
      </dgm:t>
    </dgm:pt>
    <dgm:pt modelId="{1AE68A72-CA68-4A54-B667-E8F540115E4C}" type="sibTrans" cxnId="{A51E85D3-8190-4D48-9E9B-F7C2E1B4B1C9}">
      <dgm:prSet/>
      <dgm:spPr/>
      <dgm:t>
        <a:bodyPr/>
        <a:lstStyle/>
        <a:p>
          <a:endParaRPr lang="en-US"/>
        </a:p>
      </dgm:t>
    </dgm:pt>
    <dgm:pt modelId="{63FFBEEA-62E3-48F3-9F85-4E019542115E}">
      <dgm:prSet/>
      <dgm:spPr/>
      <dgm:t>
        <a:bodyPr/>
        <a:lstStyle/>
        <a:p>
          <a:r>
            <a:rPr lang="en-US"/>
            <a:t>Unlawful retention or misappropriation of client funds not only undermines the professional integrity but also contributes to loss of public trust in the legal profession. </a:t>
          </a:r>
        </a:p>
      </dgm:t>
    </dgm:pt>
    <dgm:pt modelId="{BDE06DA0-F48A-48FC-81FB-56E43BA40813}" type="parTrans" cxnId="{0F5597AC-A603-4E97-B5E4-F7C10C49D749}">
      <dgm:prSet/>
      <dgm:spPr/>
      <dgm:t>
        <a:bodyPr/>
        <a:lstStyle/>
        <a:p>
          <a:endParaRPr lang="en-US"/>
        </a:p>
      </dgm:t>
    </dgm:pt>
    <dgm:pt modelId="{54FC7D9B-1369-4166-903A-23BD16F1E413}" type="sibTrans" cxnId="{0F5597AC-A603-4E97-B5E4-F7C10C49D749}">
      <dgm:prSet/>
      <dgm:spPr/>
      <dgm:t>
        <a:bodyPr/>
        <a:lstStyle/>
        <a:p>
          <a:endParaRPr lang="en-US"/>
        </a:p>
      </dgm:t>
    </dgm:pt>
    <dgm:pt modelId="{B4707751-1ED4-4F8A-925B-80069D9CB27E}">
      <dgm:prSet/>
      <dgm:spPr/>
      <dgm:t>
        <a:bodyPr/>
        <a:lstStyle/>
        <a:p>
          <a:r>
            <a:rPr lang="en-US"/>
            <a:t>Advocates must understand that advocate-client relationship is built on fiduciary responsibility, requiring them to act in the best interest of their clients at all times. </a:t>
          </a:r>
        </a:p>
      </dgm:t>
    </dgm:pt>
    <dgm:pt modelId="{306E298E-5D3A-40A2-9DB1-ABAB4A928892}" type="parTrans" cxnId="{970B488D-6EF7-4EA6-AD1E-E4B5EA300657}">
      <dgm:prSet/>
      <dgm:spPr/>
      <dgm:t>
        <a:bodyPr/>
        <a:lstStyle/>
        <a:p>
          <a:endParaRPr lang="en-US"/>
        </a:p>
      </dgm:t>
    </dgm:pt>
    <dgm:pt modelId="{1CBA5C40-71C6-4122-B4DF-21F407F45B10}" type="sibTrans" cxnId="{970B488D-6EF7-4EA6-AD1E-E4B5EA300657}">
      <dgm:prSet/>
      <dgm:spPr/>
      <dgm:t>
        <a:bodyPr/>
        <a:lstStyle/>
        <a:p>
          <a:endParaRPr lang="en-US"/>
        </a:p>
      </dgm:t>
    </dgm:pt>
    <dgm:pt modelId="{6C1AC4E1-8311-498C-8D63-B780A4539142}" type="pres">
      <dgm:prSet presAssocID="{A9719DF1-011E-47E5-8D40-6ED49E335329}" presName="root" presStyleCnt="0">
        <dgm:presLayoutVars>
          <dgm:dir/>
          <dgm:resizeHandles val="exact"/>
        </dgm:presLayoutVars>
      </dgm:prSet>
      <dgm:spPr/>
      <dgm:t>
        <a:bodyPr/>
        <a:lstStyle/>
        <a:p>
          <a:endParaRPr lang="en-US"/>
        </a:p>
      </dgm:t>
    </dgm:pt>
    <dgm:pt modelId="{13F3604C-F10E-4824-86A9-EE57274B6A1B}" type="pres">
      <dgm:prSet presAssocID="{E80501F3-ABDD-4694-8C2E-91F336FBF9BF}" presName="compNode" presStyleCnt="0"/>
      <dgm:spPr/>
    </dgm:pt>
    <dgm:pt modelId="{529D1FF9-B79C-4B03-BBF3-63A33001E63B}" type="pres">
      <dgm:prSet presAssocID="{E80501F3-ABDD-4694-8C2E-91F336FBF9BF}" presName="bgRect" presStyleLbl="bgShp" presStyleIdx="0" presStyleCnt="3"/>
      <dgm:spPr/>
    </dgm:pt>
    <dgm:pt modelId="{18D7555A-A83F-43E1-B49B-7CDA27A22785}" type="pres">
      <dgm:prSet presAssocID="{E80501F3-ABDD-4694-8C2E-91F336FBF9BF}"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Judge"/>
        </a:ext>
      </dgm:extLst>
    </dgm:pt>
    <dgm:pt modelId="{35BAD0D5-FBFF-4D5B-B5FF-173704CCF05F}" type="pres">
      <dgm:prSet presAssocID="{E80501F3-ABDD-4694-8C2E-91F336FBF9BF}" presName="spaceRect" presStyleCnt="0"/>
      <dgm:spPr/>
    </dgm:pt>
    <dgm:pt modelId="{96A9E62D-D9E3-4D70-A157-CBC05795AF2F}" type="pres">
      <dgm:prSet presAssocID="{E80501F3-ABDD-4694-8C2E-91F336FBF9BF}" presName="parTx" presStyleLbl="revTx" presStyleIdx="0" presStyleCnt="3">
        <dgm:presLayoutVars>
          <dgm:chMax val="0"/>
          <dgm:chPref val="0"/>
        </dgm:presLayoutVars>
      </dgm:prSet>
      <dgm:spPr/>
      <dgm:t>
        <a:bodyPr/>
        <a:lstStyle/>
        <a:p>
          <a:endParaRPr lang="en-US"/>
        </a:p>
      </dgm:t>
    </dgm:pt>
    <dgm:pt modelId="{118D2A29-C5E1-4275-B9A8-70C08961EA63}" type="pres">
      <dgm:prSet presAssocID="{1AE68A72-CA68-4A54-B667-E8F540115E4C}" presName="sibTrans" presStyleCnt="0"/>
      <dgm:spPr/>
    </dgm:pt>
    <dgm:pt modelId="{F50AFE61-F17F-41DA-B44E-63715BBFD477}" type="pres">
      <dgm:prSet presAssocID="{63FFBEEA-62E3-48F3-9F85-4E019542115E}" presName="compNode" presStyleCnt="0"/>
      <dgm:spPr/>
    </dgm:pt>
    <dgm:pt modelId="{C4E14EA0-4F43-4C89-A37F-3E9C2C4D134C}" type="pres">
      <dgm:prSet presAssocID="{63FFBEEA-62E3-48F3-9F85-4E019542115E}" presName="bgRect" presStyleLbl="bgShp" presStyleIdx="1" presStyleCnt="3"/>
      <dgm:spPr/>
    </dgm:pt>
    <dgm:pt modelId="{FE81EA38-B9E9-4C63-BC3E-2DCF6CD0D42B}" type="pres">
      <dgm:prSet presAssocID="{63FFBEEA-62E3-48F3-9F85-4E019542115E}"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Gavel"/>
        </a:ext>
      </dgm:extLst>
    </dgm:pt>
    <dgm:pt modelId="{83DA1FC0-3353-4078-8A3B-E8636D8E929B}" type="pres">
      <dgm:prSet presAssocID="{63FFBEEA-62E3-48F3-9F85-4E019542115E}" presName="spaceRect" presStyleCnt="0"/>
      <dgm:spPr/>
    </dgm:pt>
    <dgm:pt modelId="{D50A5A36-EAC4-47AA-91DA-19CF7E4336B6}" type="pres">
      <dgm:prSet presAssocID="{63FFBEEA-62E3-48F3-9F85-4E019542115E}" presName="parTx" presStyleLbl="revTx" presStyleIdx="1" presStyleCnt="3">
        <dgm:presLayoutVars>
          <dgm:chMax val="0"/>
          <dgm:chPref val="0"/>
        </dgm:presLayoutVars>
      </dgm:prSet>
      <dgm:spPr/>
      <dgm:t>
        <a:bodyPr/>
        <a:lstStyle/>
        <a:p>
          <a:endParaRPr lang="en-US"/>
        </a:p>
      </dgm:t>
    </dgm:pt>
    <dgm:pt modelId="{4208D10D-740D-48B8-BD79-F4D6A5A3153A}" type="pres">
      <dgm:prSet presAssocID="{54FC7D9B-1369-4166-903A-23BD16F1E413}" presName="sibTrans" presStyleCnt="0"/>
      <dgm:spPr/>
    </dgm:pt>
    <dgm:pt modelId="{B666200B-3343-4BB6-9C3B-53DCF79E4FB4}" type="pres">
      <dgm:prSet presAssocID="{B4707751-1ED4-4F8A-925B-80069D9CB27E}" presName="compNode" presStyleCnt="0"/>
      <dgm:spPr/>
    </dgm:pt>
    <dgm:pt modelId="{D931BD54-643F-421D-86AE-F45AE4445CFB}" type="pres">
      <dgm:prSet presAssocID="{B4707751-1ED4-4F8A-925B-80069D9CB27E}" presName="bgRect" presStyleLbl="bgShp" presStyleIdx="2" presStyleCnt="3"/>
      <dgm:spPr/>
    </dgm:pt>
    <dgm:pt modelId="{8998A6BC-4B75-4DE4-996C-1B7625F767B3}" type="pres">
      <dgm:prSet presAssocID="{B4707751-1ED4-4F8A-925B-80069D9CB27E}"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03585D39-8D8F-453B-A530-F1BB2D87B472}" type="pres">
      <dgm:prSet presAssocID="{B4707751-1ED4-4F8A-925B-80069D9CB27E}" presName="spaceRect" presStyleCnt="0"/>
      <dgm:spPr/>
    </dgm:pt>
    <dgm:pt modelId="{80A38F82-CEC2-442A-91B4-8E257EED9FB8}" type="pres">
      <dgm:prSet presAssocID="{B4707751-1ED4-4F8A-925B-80069D9CB27E}" presName="parTx" presStyleLbl="revTx" presStyleIdx="2" presStyleCnt="3">
        <dgm:presLayoutVars>
          <dgm:chMax val="0"/>
          <dgm:chPref val="0"/>
        </dgm:presLayoutVars>
      </dgm:prSet>
      <dgm:spPr/>
      <dgm:t>
        <a:bodyPr/>
        <a:lstStyle/>
        <a:p>
          <a:endParaRPr lang="en-US"/>
        </a:p>
      </dgm:t>
    </dgm:pt>
  </dgm:ptLst>
  <dgm:cxnLst>
    <dgm:cxn modelId="{9169FEDB-A033-4060-BC9C-3C7103985FA0}" type="presOf" srcId="{E80501F3-ABDD-4694-8C2E-91F336FBF9BF}" destId="{96A9E62D-D9E3-4D70-A157-CBC05795AF2F}" srcOrd="0" destOrd="0" presId="urn:microsoft.com/office/officeart/2018/2/layout/IconVerticalSolidList"/>
    <dgm:cxn modelId="{0F5597AC-A603-4E97-B5E4-F7C10C49D749}" srcId="{A9719DF1-011E-47E5-8D40-6ED49E335329}" destId="{63FFBEEA-62E3-48F3-9F85-4E019542115E}" srcOrd="1" destOrd="0" parTransId="{BDE06DA0-F48A-48FC-81FB-56E43BA40813}" sibTransId="{54FC7D9B-1369-4166-903A-23BD16F1E413}"/>
    <dgm:cxn modelId="{A3615568-67FF-49EC-8171-0B461AD1EAF6}" type="presOf" srcId="{B4707751-1ED4-4F8A-925B-80069D9CB27E}" destId="{80A38F82-CEC2-442A-91B4-8E257EED9FB8}" srcOrd="0" destOrd="0" presId="urn:microsoft.com/office/officeart/2018/2/layout/IconVerticalSolidList"/>
    <dgm:cxn modelId="{35DD4504-568B-44CC-A1DE-76A2916D855F}" type="presOf" srcId="{63FFBEEA-62E3-48F3-9F85-4E019542115E}" destId="{D50A5A36-EAC4-47AA-91DA-19CF7E4336B6}" srcOrd="0" destOrd="0" presId="urn:microsoft.com/office/officeart/2018/2/layout/IconVerticalSolidList"/>
    <dgm:cxn modelId="{0FE49B97-F1C6-4D4B-9993-8608610DA781}" type="presOf" srcId="{A9719DF1-011E-47E5-8D40-6ED49E335329}" destId="{6C1AC4E1-8311-498C-8D63-B780A4539142}" srcOrd="0" destOrd="0" presId="urn:microsoft.com/office/officeart/2018/2/layout/IconVerticalSolidList"/>
    <dgm:cxn modelId="{A51E85D3-8190-4D48-9E9B-F7C2E1B4B1C9}" srcId="{A9719DF1-011E-47E5-8D40-6ED49E335329}" destId="{E80501F3-ABDD-4694-8C2E-91F336FBF9BF}" srcOrd="0" destOrd="0" parTransId="{46EF2C2D-A983-477B-B53E-66CD4C17BDC9}" sibTransId="{1AE68A72-CA68-4A54-B667-E8F540115E4C}"/>
    <dgm:cxn modelId="{970B488D-6EF7-4EA6-AD1E-E4B5EA300657}" srcId="{A9719DF1-011E-47E5-8D40-6ED49E335329}" destId="{B4707751-1ED4-4F8A-925B-80069D9CB27E}" srcOrd="2" destOrd="0" parTransId="{306E298E-5D3A-40A2-9DB1-ABAB4A928892}" sibTransId="{1CBA5C40-71C6-4122-B4DF-21F407F45B10}"/>
    <dgm:cxn modelId="{11AEAA3A-C175-492C-B7C5-17F80B4AA6F4}" type="presParOf" srcId="{6C1AC4E1-8311-498C-8D63-B780A4539142}" destId="{13F3604C-F10E-4824-86A9-EE57274B6A1B}" srcOrd="0" destOrd="0" presId="urn:microsoft.com/office/officeart/2018/2/layout/IconVerticalSolidList"/>
    <dgm:cxn modelId="{C0C2706A-E8F1-4EF6-886F-1916F388FCCA}" type="presParOf" srcId="{13F3604C-F10E-4824-86A9-EE57274B6A1B}" destId="{529D1FF9-B79C-4B03-BBF3-63A33001E63B}" srcOrd="0" destOrd="0" presId="urn:microsoft.com/office/officeart/2018/2/layout/IconVerticalSolidList"/>
    <dgm:cxn modelId="{A1467BC6-5BA4-44ED-ADA7-05457A93AF91}" type="presParOf" srcId="{13F3604C-F10E-4824-86A9-EE57274B6A1B}" destId="{18D7555A-A83F-43E1-B49B-7CDA27A22785}" srcOrd="1" destOrd="0" presId="urn:microsoft.com/office/officeart/2018/2/layout/IconVerticalSolidList"/>
    <dgm:cxn modelId="{6E0DBD97-0EF8-4430-B1F1-E8503A175E31}" type="presParOf" srcId="{13F3604C-F10E-4824-86A9-EE57274B6A1B}" destId="{35BAD0D5-FBFF-4D5B-B5FF-173704CCF05F}" srcOrd="2" destOrd="0" presId="urn:microsoft.com/office/officeart/2018/2/layout/IconVerticalSolidList"/>
    <dgm:cxn modelId="{678BAD3E-58FD-4783-9AEF-CBFF91F75B0E}" type="presParOf" srcId="{13F3604C-F10E-4824-86A9-EE57274B6A1B}" destId="{96A9E62D-D9E3-4D70-A157-CBC05795AF2F}" srcOrd="3" destOrd="0" presId="urn:microsoft.com/office/officeart/2018/2/layout/IconVerticalSolidList"/>
    <dgm:cxn modelId="{611DDB51-6A73-4DE7-952B-01FD6AAB43DB}" type="presParOf" srcId="{6C1AC4E1-8311-498C-8D63-B780A4539142}" destId="{118D2A29-C5E1-4275-B9A8-70C08961EA63}" srcOrd="1" destOrd="0" presId="urn:microsoft.com/office/officeart/2018/2/layout/IconVerticalSolidList"/>
    <dgm:cxn modelId="{213A9EF2-3FF9-4D66-9F8B-E7DC49760036}" type="presParOf" srcId="{6C1AC4E1-8311-498C-8D63-B780A4539142}" destId="{F50AFE61-F17F-41DA-B44E-63715BBFD477}" srcOrd="2" destOrd="0" presId="urn:microsoft.com/office/officeart/2018/2/layout/IconVerticalSolidList"/>
    <dgm:cxn modelId="{C10C845B-03B8-48FC-800E-B61A8398FAC6}" type="presParOf" srcId="{F50AFE61-F17F-41DA-B44E-63715BBFD477}" destId="{C4E14EA0-4F43-4C89-A37F-3E9C2C4D134C}" srcOrd="0" destOrd="0" presId="urn:microsoft.com/office/officeart/2018/2/layout/IconVerticalSolidList"/>
    <dgm:cxn modelId="{23784C04-46DA-44E5-BE80-F9F5B893935B}" type="presParOf" srcId="{F50AFE61-F17F-41DA-B44E-63715BBFD477}" destId="{FE81EA38-B9E9-4C63-BC3E-2DCF6CD0D42B}" srcOrd="1" destOrd="0" presId="urn:microsoft.com/office/officeart/2018/2/layout/IconVerticalSolidList"/>
    <dgm:cxn modelId="{C5B5CF4D-1EAD-4C5C-A03F-75F9B9628FF2}" type="presParOf" srcId="{F50AFE61-F17F-41DA-B44E-63715BBFD477}" destId="{83DA1FC0-3353-4078-8A3B-E8636D8E929B}" srcOrd="2" destOrd="0" presId="urn:microsoft.com/office/officeart/2018/2/layout/IconVerticalSolidList"/>
    <dgm:cxn modelId="{291CDBD8-A137-4A14-B062-6DFA7D54298A}" type="presParOf" srcId="{F50AFE61-F17F-41DA-B44E-63715BBFD477}" destId="{D50A5A36-EAC4-47AA-91DA-19CF7E4336B6}" srcOrd="3" destOrd="0" presId="urn:microsoft.com/office/officeart/2018/2/layout/IconVerticalSolidList"/>
    <dgm:cxn modelId="{1470011D-DB5A-422B-862C-B920B0A7A78A}" type="presParOf" srcId="{6C1AC4E1-8311-498C-8D63-B780A4539142}" destId="{4208D10D-740D-48B8-BD79-F4D6A5A3153A}" srcOrd="3" destOrd="0" presId="urn:microsoft.com/office/officeart/2018/2/layout/IconVerticalSolidList"/>
    <dgm:cxn modelId="{8A4BE811-8AB2-4A64-A5E6-262CFFF60049}" type="presParOf" srcId="{6C1AC4E1-8311-498C-8D63-B780A4539142}" destId="{B666200B-3343-4BB6-9C3B-53DCF79E4FB4}" srcOrd="4" destOrd="0" presId="urn:microsoft.com/office/officeart/2018/2/layout/IconVerticalSolidList"/>
    <dgm:cxn modelId="{B56D6792-4787-4579-9ABB-97545F4E3E8E}" type="presParOf" srcId="{B666200B-3343-4BB6-9C3B-53DCF79E4FB4}" destId="{D931BD54-643F-421D-86AE-F45AE4445CFB}" srcOrd="0" destOrd="0" presId="urn:microsoft.com/office/officeart/2018/2/layout/IconVerticalSolidList"/>
    <dgm:cxn modelId="{BD17CF9B-0DCC-4966-B78F-CF9DB0B85B91}" type="presParOf" srcId="{B666200B-3343-4BB6-9C3B-53DCF79E4FB4}" destId="{8998A6BC-4B75-4DE4-996C-1B7625F767B3}" srcOrd="1" destOrd="0" presId="urn:microsoft.com/office/officeart/2018/2/layout/IconVerticalSolidList"/>
    <dgm:cxn modelId="{72BAB34A-05A8-48FF-861A-31F853F876FC}" type="presParOf" srcId="{B666200B-3343-4BB6-9C3B-53DCF79E4FB4}" destId="{03585D39-8D8F-453B-A530-F1BB2D87B472}" srcOrd="2" destOrd="0" presId="urn:microsoft.com/office/officeart/2018/2/layout/IconVerticalSolidList"/>
    <dgm:cxn modelId="{E30E63CE-6287-448D-A120-32357AF09595}" type="presParOf" srcId="{B666200B-3343-4BB6-9C3B-53DCF79E4FB4}" destId="{80A38F82-CEC2-442A-91B4-8E257EED9FB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73D88-33A8-4AC2-B8A8-2A2D987CD1FF}">
      <dsp:nvSpPr>
        <dsp:cNvPr id="0" name=""/>
        <dsp:cNvSpPr/>
      </dsp:nvSpPr>
      <dsp:spPr>
        <a:xfrm>
          <a:off x="0" y="2743"/>
          <a:ext cx="6646815" cy="5844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CDBEDC-C89C-4552-9DA4-332366FCC42A}">
      <dsp:nvSpPr>
        <dsp:cNvPr id="0" name=""/>
        <dsp:cNvSpPr/>
      </dsp:nvSpPr>
      <dsp:spPr>
        <a:xfrm>
          <a:off x="176795" y="134244"/>
          <a:ext cx="321446" cy="32144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619A83-7AB4-4888-BDD8-64F91DB3BDEC}">
      <dsp:nvSpPr>
        <dsp:cNvPr id="0" name=""/>
        <dsp:cNvSpPr/>
      </dsp:nvSpPr>
      <dsp:spPr>
        <a:xfrm>
          <a:off x="675037" y="2743"/>
          <a:ext cx="5971777" cy="584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854" tIns="61854" rIns="61854" bIns="61854" numCol="1" spcCol="1270" anchor="ctr" anchorCtr="0">
          <a:noAutofit/>
        </a:bodyPr>
        <a:lstStyle/>
        <a:p>
          <a:pPr lvl="0" algn="l" defTabSz="711200">
            <a:lnSpc>
              <a:spcPct val="100000"/>
            </a:lnSpc>
            <a:spcBef>
              <a:spcPct val="0"/>
            </a:spcBef>
            <a:spcAft>
              <a:spcPct val="35000"/>
            </a:spcAft>
          </a:pPr>
          <a:r>
            <a:rPr lang="en-US" sz="1600" kern="1200" dirty="0"/>
            <a:t>Keep the client’s funds separate from the Advocate’s monies </a:t>
          </a:r>
          <a:r>
            <a:rPr lang="en-US" sz="1600" kern="1200" dirty="0" err="1"/>
            <a:t>i.e</a:t>
          </a:r>
          <a:r>
            <a:rPr lang="en-US" sz="1600" kern="1200" dirty="0"/>
            <a:t> avoid co-mingling;</a:t>
          </a:r>
        </a:p>
      </dsp:txBody>
      <dsp:txXfrm>
        <a:off x="675037" y="2743"/>
        <a:ext cx="5971777" cy="584447"/>
      </dsp:txXfrm>
    </dsp:sp>
    <dsp:sp modelId="{0FB24E66-C9A0-4BF2-A556-9A073048B2DA}">
      <dsp:nvSpPr>
        <dsp:cNvPr id="0" name=""/>
        <dsp:cNvSpPr/>
      </dsp:nvSpPr>
      <dsp:spPr>
        <a:xfrm>
          <a:off x="0" y="733303"/>
          <a:ext cx="6646815" cy="5844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FE00B-11BD-4BF9-AA16-76C5E05D127D}">
      <dsp:nvSpPr>
        <dsp:cNvPr id="0" name=""/>
        <dsp:cNvSpPr/>
      </dsp:nvSpPr>
      <dsp:spPr>
        <a:xfrm>
          <a:off x="176795" y="864804"/>
          <a:ext cx="321446" cy="32144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0FFA25-E221-496F-AA4A-03F2887D67EC}">
      <dsp:nvSpPr>
        <dsp:cNvPr id="0" name=""/>
        <dsp:cNvSpPr/>
      </dsp:nvSpPr>
      <dsp:spPr>
        <a:xfrm>
          <a:off x="675037" y="733303"/>
          <a:ext cx="5971777" cy="584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854" tIns="61854" rIns="61854" bIns="61854" numCol="1" spcCol="1270" anchor="ctr" anchorCtr="0">
          <a:noAutofit/>
        </a:bodyPr>
        <a:lstStyle/>
        <a:p>
          <a:pPr lvl="0" algn="l" defTabSz="711200">
            <a:lnSpc>
              <a:spcPct val="100000"/>
            </a:lnSpc>
            <a:spcBef>
              <a:spcPct val="0"/>
            </a:spcBef>
            <a:spcAft>
              <a:spcPct val="35000"/>
            </a:spcAft>
          </a:pPr>
          <a:r>
            <a:rPr lang="en-US" sz="1600" kern="1200" dirty="0"/>
            <a:t>Faithfully account to the client for any funds utilized for disbursements and other purposes;</a:t>
          </a:r>
        </a:p>
      </dsp:txBody>
      <dsp:txXfrm>
        <a:off x="675037" y="733303"/>
        <a:ext cx="5971777" cy="584447"/>
      </dsp:txXfrm>
    </dsp:sp>
    <dsp:sp modelId="{2AC4315F-55FC-455D-B27D-249DF8F54CCA}">
      <dsp:nvSpPr>
        <dsp:cNvPr id="0" name=""/>
        <dsp:cNvSpPr/>
      </dsp:nvSpPr>
      <dsp:spPr>
        <a:xfrm>
          <a:off x="0" y="1463863"/>
          <a:ext cx="6646815" cy="5844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C16FB5-5DE3-47C6-AD57-F023810B6D5C}">
      <dsp:nvSpPr>
        <dsp:cNvPr id="0" name=""/>
        <dsp:cNvSpPr/>
      </dsp:nvSpPr>
      <dsp:spPr>
        <a:xfrm>
          <a:off x="176795" y="1595363"/>
          <a:ext cx="321446" cy="32144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5B1A5-BEBE-4E6B-BC09-9CCE7FCF4064}">
      <dsp:nvSpPr>
        <dsp:cNvPr id="0" name=""/>
        <dsp:cNvSpPr/>
      </dsp:nvSpPr>
      <dsp:spPr>
        <a:xfrm>
          <a:off x="675037" y="1463863"/>
          <a:ext cx="5971777" cy="584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854" tIns="61854" rIns="61854" bIns="61854" numCol="1" spcCol="1270" anchor="ctr" anchorCtr="0">
          <a:noAutofit/>
        </a:bodyPr>
        <a:lstStyle/>
        <a:p>
          <a:pPr lvl="0" algn="l" defTabSz="711200">
            <a:lnSpc>
              <a:spcPct val="100000"/>
            </a:lnSpc>
            <a:spcBef>
              <a:spcPct val="0"/>
            </a:spcBef>
            <a:spcAft>
              <a:spcPct val="35000"/>
            </a:spcAft>
          </a:pPr>
          <a:r>
            <a:rPr lang="en-US" sz="1600" kern="1200" dirty="0"/>
            <a:t>Promptly pay out to the client any money belonging to them; and</a:t>
          </a:r>
        </a:p>
      </dsp:txBody>
      <dsp:txXfrm>
        <a:off x="675037" y="1463863"/>
        <a:ext cx="5971777" cy="584447"/>
      </dsp:txXfrm>
    </dsp:sp>
    <dsp:sp modelId="{6046F42A-DA84-47FA-A36E-980AF711212F}">
      <dsp:nvSpPr>
        <dsp:cNvPr id="0" name=""/>
        <dsp:cNvSpPr/>
      </dsp:nvSpPr>
      <dsp:spPr>
        <a:xfrm>
          <a:off x="0" y="2194422"/>
          <a:ext cx="6646815" cy="5844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72E066-A82F-40E6-9D2F-31F0BE9BBB53}">
      <dsp:nvSpPr>
        <dsp:cNvPr id="0" name=""/>
        <dsp:cNvSpPr/>
      </dsp:nvSpPr>
      <dsp:spPr>
        <a:xfrm>
          <a:off x="176795" y="2325923"/>
          <a:ext cx="321446" cy="32144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275CB2-5AD1-4F21-B0F2-2CC2DF93D448}">
      <dsp:nvSpPr>
        <dsp:cNvPr id="0" name=""/>
        <dsp:cNvSpPr/>
      </dsp:nvSpPr>
      <dsp:spPr>
        <a:xfrm>
          <a:off x="675037" y="2194422"/>
          <a:ext cx="5971777" cy="584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854" tIns="61854" rIns="61854" bIns="61854" numCol="1" spcCol="1270" anchor="ctr" anchorCtr="0">
          <a:noAutofit/>
        </a:bodyPr>
        <a:lstStyle/>
        <a:p>
          <a:pPr lvl="0" algn="l" defTabSz="711200">
            <a:lnSpc>
              <a:spcPct val="100000"/>
            </a:lnSpc>
            <a:spcBef>
              <a:spcPct val="0"/>
            </a:spcBef>
            <a:spcAft>
              <a:spcPct val="35000"/>
            </a:spcAft>
          </a:pPr>
          <a:r>
            <a:rPr lang="en-GB" sz="1600" kern="1200" dirty="0"/>
            <a:t>Unlawfully withholding clients’ funds or property as collateral for fees; </a:t>
          </a:r>
          <a:endParaRPr lang="en-US" sz="1600" kern="1200" dirty="0"/>
        </a:p>
      </dsp:txBody>
      <dsp:txXfrm>
        <a:off x="675037" y="2194422"/>
        <a:ext cx="5971777" cy="584447"/>
      </dsp:txXfrm>
    </dsp:sp>
    <dsp:sp modelId="{F0131A14-2243-469D-9C9D-A0AEB9B3CD74}">
      <dsp:nvSpPr>
        <dsp:cNvPr id="0" name=""/>
        <dsp:cNvSpPr/>
      </dsp:nvSpPr>
      <dsp:spPr>
        <a:xfrm>
          <a:off x="0" y="2924982"/>
          <a:ext cx="6646815" cy="5844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389E07-2181-40AF-82FD-0A7435E1EE75}">
      <dsp:nvSpPr>
        <dsp:cNvPr id="0" name=""/>
        <dsp:cNvSpPr/>
      </dsp:nvSpPr>
      <dsp:spPr>
        <a:xfrm>
          <a:off x="176795" y="3056483"/>
          <a:ext cx="321446" cy="321446"/>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D82B-B89B-4A34-9004-11F3E2BDCD95}">
      <dsp:nvSpPr>
        <dsp:cNvPr id="0" name=""/>
        <dsp:cNvSpPr/>
      </dsp:nvSpPr>
      <dsp:spPr>
        <a:xfrm>
          <a:off x="675037" y="2924982"/>
          <a:ext cx="5971777" cy="584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854" tIns="61854" rIns="61854" bIns="61854" numCol="1" spcCol="1270" anchor="ctr" anchorCtr="0">
          <a:noAutofit/>
        </a:bodyPr>
        <a:lstStyle/>
        <a:p>
          <a:pPr lvl="0" algn="l" defTabSz="711200">
            <a:lnSpc>
              <a:spcPct val="100000"/>
            </a:lnSpc>
            <a:spcBef>
              <a:spcPct val="0"/>
            </a:spcBef>
            <a:spcAft>
              <a:spcPct val="35000"/>
            </a:spcAft>
          </a:pPr>
          <a:r>
            <a:rPr lang="en-US" sz="1600" kern="1200" dirty="0"/>
            <a:t>Safeguard other clients’ property in his/her possession to prevent loss, damage or unauthorized access and or use.</a:t>
          </a:r>
        </a:p>
      </dsp:txBody>
      <dsp:txXfrm>
        <a:off x="675037" y="2924982"/>
        <a:ext cx="5971777" cy="5844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8AC8B-B08D-4151-8B15-CE120925282E}">
      <dsp:nvSpPr>
        <dsp:cNvPr id="0" name=""/>
        <dsp:cNvSpPr/>
      </dsp:nvSpPr>
      <dsp:spPr>
        <a:xfrm>
          <a:off x="937257" y="58434"/>
          <a:ext cx="1001606" cy="96899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351CA5-DB8F-4BF7-BEF4-ABFDCD41FF1C}">
      <dsp:nvSpPr>
        <dsp:cNvPr id="0" name=""/>
        <dsp:cNvSpPr/>
      </dsp:nvSpPr>
      <dsp:spPr>
        <a:xfrm>
          <a:off x="7194" y="1176772"/>
          <a:ext cx="2861733" cy="415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b="1"/>
          </a:pPr>
          <a:r>
            <a:rPr lang="en-US" sz="2200" kern="1200"/>
            <a:t>Email: </a:t>
          </a:r>
          <a:r>
            <a:rPr lang="en-US" sz="2200" kern="1200">
              <a:hlinkClick xmlns:r="http://schemas.openxmlformats.org/officeDocument/2006/relationships" r:id="rId5"/>
            </a:rPr>
            <a:t>acc@ag.go.ke</a:t>
          </a:r>
          <a:r>
            <a:rPr lang="en-US" sz="2200" kern="1200"/>
            <a:t> </a:t>
          </a:r>
        </a:p>
      </dsp:txBody>
      <dsp:txXfrm>
        <a:off x="7194" y="1176772"/>
        <a:ext cx="2861733" cy="415285"/>
      </dsp:txXfrm>
    </dsp:sp>
    <dsp:sp modelId="{5229C907-B53D-4106-9C3D-0035A4BAACCB}">
      <dsp:nvSpPr>
        <dsp:cNvPr id="0" name=""/>
        <dsp:cNvSpPr/>
      </dsp:nvSpPr>
      <dsp:spPr>
        <a:xfrm>
          <a:off x="7194" y="1661518"/>
          <a:ext cx="2861733" cy="1869915"/>
        </a:xfrm>
        <a:prstGeom prst="rect">
          <a:avLst/>
        </a:prstGeom>
        <a:noFill/>
        <a:ln>
          <a:noFill/>
        </a:ln>
        <a:effectLst/>
      </dsp:spPr>
      <dsp:style>
        <a:lnRef idx="0">
          <a:scrgbClr r="0" g="0" b="0"/>
        </a:lnRef>
        <a:fillRef idx="0">
          <a:scrgbClr r="0" g="0" b="0"/>
        </a:fillRef>
        <a:effectRef idx="0">
          <a:scrgbClr r="0" g="0" b="0"/>
        </a:effectRef>
        <a:fontRef idx="minor"/>
      </dsp:style>
    </dsp:sp>
    <dsp:sp modelId="{D5182CE6-BB26-4969-A203-E5B9A17EF81D}">
      <dsp:nvSpPr>
        <dsp:cNvPr id="0" name=""/>
        <dsp:cNvSpPr/>
      </dsp:nvSpPr>
      <dsp:spPr>
        <a:xfrm>
          <a:off x="4299795" y="58434"/>
          <a:ext cx="1001606" cy="968999"/>
        </a:xfrm>
        <a:prstGeom prst="rect">
          <a:avLst/>
        </a:prstGeom>
        <a:blipFill>
          <a:blip xmlns:r="http://schemas.openxmlformats.org/officeDocument/2006/relationships"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894B8D-7034-4479-9224-A6A4A80EDC81}">
      <dsp:nvSpPr>
        <dsp:cNvPr id="0" name=""/>
        <dsp:cNvSpPr/>
      </dsp:nvSpPr>
      <dsp:spPr>
        <a:xfrm>
          <a:off x="3369731" y="1176772"/>
          <a:ext cx="2861733" cy="415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b="1"/>
          </a:pPr>
          <a:r>
            <a:rPr lang="en-US" sz="2200" kern="1200"/>
            <a:t>Website: </a:t>
          </a:r>
          <a:r>
            <a:rPr lang="en-US" sz="2200" kern="1200">
              <a:hlinkClick xmlns:r="http://schemas.openxmlformats.org/officeDocument/2006/relationships" r:id="rId8"/>
            </a:rPr>
            <a:t>www.acc.go.ke</a:t>
          </a:r>
          <a:r>
            <a:rPr lang="en-US" sz="2200" kern="1200"/>
            <a:t> </a:t>
          </a:r>
        </a:p>
      </dsp:txBody>
      <dsp:txXfrm>
        <a:off x="3369731" y="1176772"/>
        <a:ext cx="2861733" cy="415285"/>
      </dsp:txXfrm>
    </dsp:sp>
    <dsp:sp modelId="{31C48436-D177-44EC-A9E9-875EE0CCAE09}">
      <dsp:nvSpPr>
        <dsp:cNvPr id="0" name=""/>
        <dsp:cNvSpPr/>
      </dsp:nvSpPr>
      <dsp:spPr>
        <a:xfrm>
          <a:off x="3369731" y="1661518"/>
          <a:ext cx="2861733" cy="1869915"/>
        </a:xfrm>
        <a:prstGeom prst="rect">
          <a:avLst/>
        </a:prstGeom>
        <a:noFill/>
        <a:ln>
          <a:noFill/>
        </a:ln>
        <a:effectLst/>
      </dsp:spPr>
      <dsp:style>
        <a:lnRef idx="0">
          <a:scrgbClr r="0" g="0" b="0"/>
        </a:lnRef>
        <a:fillRef idx="0">
          <a:scrgbClr r="0" g="0" b="0"/>
        </a:fillRef>
        <a:effectRef idx="0">
          <a:scrgbClr r="0" g="0" b="0"/>
        </a:effectRef>
        <a:fontRef idx="minor"/>
      </dsp:style>
    </dsp:sp>
    <dsp:sp modelId="{89B6CCC9-7BA9-45CA-9E03-31E83F1B5602}">
      <dsp:nvSpPr>
        <dsp:cNvPr id="0" name=""/>
        <dsp:cNvSpPr/>
      </dsp:nvSpPr>
      <dsp:spPr>
        <a:xfrm>
          <a:off x="7662332" y="58434"/>
          <a:ext cx="1001606" cy="968999"/>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55EE63-AA7C-4B95-BF83-346F304F10BB}">
      <dsp:nvSpPr>
        <dsp:cNvPr id="0" name=""/>
        <dsp:cNvSpPr/>
      </dsp:nvSpPr>
      <dsp:spPr>
        <a:xfrm>
          <a:off x="6732268" y="1176772"/>
          <a:ext cx="2861733" cy="415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b="1"/>
          </a:pPr>
          <a:r>
            <a:rPr lang="en-US" sz="2200" kern="1200"/>
            <a:t>Address:</a:t>
          </a:r>
        </a:p>
      </dsp:txBody>
      <dsp:txXfrm>
        <a:off x="6732268" y="1176772"/>
        <a:ext cx="2861733" cy="415285"/>
      </dsp:txXfrm>
    </dsp:sp>
    <dsp:sp modelId="{365F3CDB-C988-4CC3-AF5B-9C02B31F394C}">
      <dsp:nvSpPr>
        <dsp:cNvPr id="0" name=""/>
        <dsp:cNvSpPr/>
      </dsp:nvSpPr>
      <dsp:spPr>
        <a:xfrm>
          <a:off x="6732268" y="1661518"/>
          <a:ext cx="2861733" cy="1869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pPr>
          <a:r>
            <a:rPr lang="en-US" sz="1600" kern="1200"/>
            <a:t>The Secretary,</a:t>
          </a:r>
        </a:p>
        <a:p>
          <a:pPr lvl="0" algn="ctr" defTabSz="711200">
            <a:lnSpc>
              <a:spcPct val="90000"/>
            </a:lnSpc>
            <a:spcBef>
              <a:spcPct val="0"/>
            </a:spcBef>
            <a:spcAft>
              <a:spcPct val="35000"/>
            </a:spcAft>
          </a:pPr>
          <a:r>
            <a:rPr lang="en-US" sz="1600" kern="1200" dirty="0"/>
            <a:t>Advocates Complaints Commission,</a:t>
          </a:r>
        </a:p>
        <a:p>
          <a:pPr lvl="0" algn="ctr" defTabSz="711200">
            <a:lnSpc>
              <a:spcPct val="90000"/>
            </a:lnSpc>
            <a:spcBef>
              <a:spcPct val="0"/>
            </a:spcBef>
            <a:spcAft>
              <a:spcPct val="35000"/>
            </a:spcAft>
          </a:pPr>
          <a:r>
            <a:rPr lang="en-US" sz="1600" kern="1200"/>
            <a:t>Co-operative Bank House, 20</a:t>
          </a:r>
          <a:r>
            <a:rPr lang="en-US" sz="1600" kern="1200" baseline="30000"/>
            <a:t>th</a:t>
          </a:r>
          <a:r>
            <a:rPr lang="en-US" sz="1600" kern="1200"/>
            <a:t> Floor,</a:t>
          </a:r>
        </a:p>
        <a:p>
          <a:pPr lvl="0" algn="ctr" defTabSz="711200">
            <a:lnSpc>
              <a:spcPct val="90000"/>
            </a:lnSpc>
            <a:spcBef>
              <a:spcPct val="0"/>
            </a:spcBef>
            <a:spcAft>
              <a:spcPct val="35000"/>
            </a:spcAft>
          </a:pPr>
          <a:r>
            <a:rPr lang="en-US" sz="1600" kern="1200"/>
            <a:t>Haile-Selassie Avenue,</a:t>
          </a:r>
        </a:p>
        <a:p>
          <a:pPr lvl="0" algn="ctr" defTabSz="711200">
            <a:lnSpc>
              <a:spcPct val="90000"/>
            </a:lnSpc>
            <a:spcBef>
              <a:spcPct val="0"/>
            </a:spcBef>
            <a:spcAft>
              <a:spcPct val="35000"/>
            </a:spcAft>
          </a:pPr>
          <a:r>
            <a:rPr lang="en-US" sz="1600" kern="1200"/>
            <a:t>P. O. Box 48048 – 00100,</a:t>
          </a:r>
        </a:p>
        <a:p>
          <a:pPr lvl="0" algn="ctr" defTabSz="711200">
            <a:lnSpc>
              <a:spcPct val="90000"/>
            </a:lnSpc>
            <a:spcBef>
              <a:spcPct val="0"/>
            </a:spcBef>
            <a:spcAft>
              <a:spcPct val="35000"/>
            </a:spcAft>
          </a:pPr>
          <a:r>
            <a:rPr lang="en-US" sz="1600" b="1" u="sng" kern="1200" dirty="0"/>
            <a:t>NAIROBI - KENYA</a:t>
          </a:r>
          <a:endParaRPr lang="en-US" sz="1600" kern="1200" dirty="0"/>
        </a:p>
      </dsp:txBody>
      <dsp:txXfrm>
        <a:off x="6732268" y="1661518"/>
        <a:ext cx="2861733" cy="1869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99162-5813-8B4A-A3F4-66DCAD4E4A6B}">
      <dsp:nvSpPr>
        <dsp:cNvPr id="0" name=""/>
        <dsp:cNvSpPr/>
      </dsp:nvSpPr>
      <dsp:spPr>
        <a:xfrm>
          <a:off x="2812" y="693784"/>
          <a:ext cx="2008375" cy="12753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DB29B9-232F-9940-803E-0BB9D5B1C3AF}">
      <dsp:nvSpPr>
        <dsp:cNvPr id="0" name=""/>
        <dsp:cNvSpPr/>
      </dsp:nvSpPr>
      <dsp:spPr>
        <a:xfrm>
          <a:off x="225965" y="905779"/>
          <a:ext cx="2008375" cy="12753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a:t>Misappropriation</a:t>
          </a:r>
          <a:r>
            <a:rPr lang="en-US" sz="1200" kern="1200"/>
            <a:t> and conversion of clients’ funds occur when an advocate improperly handles clients’ funds or property contrary to the Standard and good practice.</a:t>
          </a:r>
        </a:p>
      </dsp:txBody>
      <dsp:txXfrm>
        <a:off x="263318" y="943132"/>
        <a:ext cx="1933669" cy="1200612"/>
      </dsp:txXfrm>
    </dsp:sp>
    <dsp:sp modelId="{7B0BF2F1-AB29-B249-B7FA-78806A3C6988}">
      <dsp:nvSpPr>
        <dsp:cNvPr id="0" name=""/>
        <dsp:cNvSpPr/>
      </dsp:nvSpPr>
      <dsp:spPr>
        <a:xfrm>
          <a:off x="2457493" y="693784"/>
          <a:ext cx="2008375" cy="12753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0033A0-054B-0942-9286-3AA61C6F50D9}">
      <dsp:nvSpPr>
        <dsp:cNvPr id="0" name=""/>
        <dsp:cNvSpPr/>
      </dsp:nvSpPr>
      <dsp:spPr>
        <a:xfrm>
          <a:off x="2680646" y="905779"/>
          <a:ext cx="2008375" cy="12753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a:t>It is both a</a:t>
          </a:r>
          <a:r>
            <a:rPr lang="en-US" sz="1200" kern="1200"/>
            <a:t> criminal offence (Sec 313 of the Penal Code)and professional misconduct (SOPPEC 5).</a:t>
          </a:r>
        </a:p>
      </dsp:txBody>
      <dsp:txXfrm>
        <a:off x="2717999" y="943132"/>
        <a:ext cx="1933669" cy="1200612"/>
      </dsp:txXfrm>
    </dsp:sp>
    <dsp:sp modelId="{431A90A1-5823-1943-AD6E-F70B654D2E57}">
      <dsp:nvSpPr>
        <dsp:cNvPr id="0" name=""/>
        <dsp:cNvSpPr/>
      </dsp:nvSpPr>
      <dsp:spPr>
        <a:xfrm>
          <a:off x="4912174" y="693784"/>
          <a:ext cx="2008375" cy="12753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CA236D-0EC2-F94B-B824-23EC9A33795E}">
      <dsp:nvSpPr>
        <dsp:cNvPr id="0" name=""/>
        <dsp:cNvSpPr/>
      </dsp:nvSpPr>
      <dsp:spPr>
        <a:xfrm>
          <a:off x="5135327" y="905779"/>
          <a:ext cx="2008375" cy="12753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They undermine confidence in the legal profession and the administration of justice.</a:t>
          </a:r>
        </a:p>
      </dsp:txBody>
      <dsp:txXfrm>
        <a:off x="5172680" y="943132"/>
        <a:ext cx="1933669" cy="1200612"/>
      </dsp:txXfrm>
    </dsp:sp>
    <dsp:sp modelId="{581ECA37-45FD-FA40-A667-F2EAD5CE1183}">
      <dsp:nvSpPr>
        <dsp:cNvPr id="0" name=""/>
        <dsp:cNvSpPr/>
      </dsp:nvSpPr>
      <dsp:spPr>
        <a:xfrm>
          <a:off x="7366855" y="693784"/>
          <a:ext cx="2008375" cy="12753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ECDDF1-77BE-6E41-B9EA-1660BD88C0DA}">
      <dsp:nvSpPr>
        <dsp:cNvPr id="0" name=""/>
        <dsp:cNvSpPr/>
      </dsp:nvSpPr>
      <dsp:spPr>
        <a:xfrm>
          <a:off x="7590008" y="905779"/>
          <a:ext cx="2008375" cy="12753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Often, misappropriation complaints are categorized as failure to account, or “withholding of funds” and issuing cheques that are dishonored upon presentation at the bank.</a:t>
          </a:r>
        </a:p>
      </dsp:txBody>
      <dsp:txXfrm>
        <a:off x="7627361" y="943132"/>
        <a:ext cx="1933669" cy="1200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3615C-0617-41E8-8DDC-3938117C0EB6}">
      <dsp:nvSpPr>
        <dsp:cNvPr id="0" name=""/>
        <dsp:cNvSpPr/>
      </dsp:nvSpPr>
      <dsp:spPr>
        <a:xfrm>
          <a:off x="0" y="4100"/>
          <a:ext cx="5914209" cy="87340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B5C40-68CA-4A33-9C8F-096302ED5F00}">
      <dsp:nvSpPr>
        <dsp:cNvPr id="0" name=""/>
        <dsp:cNvSpPr/>
      </dsp:nvSpPr>
      <dsp:spPr>
        <a:xfrm>
          <a:off x="264206" y="200617"/>
          <a:ext cx="480375" cy="48037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7462F0-E374-4C6F-90EA-B4F6D84D1A8E}">
      <dsp:nvSpPr>
        <dsp:cNvPr id="0" name=""/>
        <dsp:cNvSpPr/>
      </dsp:nvSpPr>
      <dsp:spPr>
        <a:xfrm>
          <a:off x="1008787" y="4100"/>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lvl="0" algn="l" defTabSz="711200">
            <a:lnSpc>
              <a:spcPct val="90000"/>
            </a:lnSpc>
            <a:spcBef>
              <a:spcPct val="0"/>
            </a:spcBef>
            <a:spcAft>
              <a:spcPct val="35000"/>
            </a:spcAft>
          </a:pPr>
          <a:r>
            <a:rPr lang="en-US" sz="1600" kern="1200"/>
            <a:t>Failure to maintain a separate client’s account and evidence of co-mingling of funds or use of client’s funds to finance office, business or personal expenses;</a:t>
          </a:r>
        </a:p>
      </dsp:txBody>
      <dsp:txXfrm>
        <a:off x="1008787" y="4100"/>
        <a:ext cx="4905421" cy="873409"/>
      </dsp:txXfrm>
    </dsp:sp>
    <dsp:sp modelId="{8BB5825D-AB9B-4F67-B595-44A26431A74C}">
      <dsp:nvSpPr>
        <dsp:cNvPr id="0" name=""/>
        <dsp:cNvSpPr/>
      </dsp:nvSpPr>
      <dsp:spPr>
        <a:xfrm>
          <a:off x="0" y="1095862"/>
          <a:ext cx="5914209" cy="87340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ECA434-CA54-47D6-BB74-517FFD718D98}">
      <dsp:nvSpPr>
        <dsp:cNvPr id="0" name=""/>
        <dsp:cNvSpPr/>
      </dsp:nvSpPr>
      <dsp:spPr>
        <a:xfrm>
          <a:off x="264206" y="1292379"/>
          <a:ext cx="480375" cy="48037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0654F6-D1BE-4CB6-9CE9-18B930897C65}">
      <dsp:nvSpPr>
        <dsp:cNvPr id="0" name=""/>
        <dsp:cNvSpPr/>
      </dsp:nvSpPr>
      <dsp:spPr>
        <a:xfrm>
          <a:off x="1008787" y="1095862"/>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lvl="0" algn="l" defTabSz="711200">
            <a:lnSpc>
              <a:spcPct val="90000"/>
            </a:lnSpc>
            <a:spcBef>
              <a:spcPct val="0"/>
            </a:spcBef>
            <a:spcAft>
              <a:spcPct val="35000"/>
            </a:spcAft>
          </a:pPr>
          <a:r>
            <a:rPr lang="en-US" sz="1600" kern="1200"/>
            <a:t>Trading with the client’s money, e.g  advocate delays payment of client funds to enable him/her to earn interest contrary to the Advocate’s Deposit Interest Rules.</a:t>
          </a:r>
        </a:p>
      </dsp:txBody>
      <dsp:txXfrm>
        <a:off x="1008787" y="1095862"/>
        <a:ext cx="4905421" cy="873409"/>
      </dsp:txXfrm>
    </dsp:sp>
    <dsp:sp modelId="{A6B9FA18-C695-4076-9F4A-E3F224983E92}">
      <dsp:nvSpPr>
        <dsp:cNvPr id="0" name=""/>
        <dsp:cNvSpPr/>
      </dsp:nvSpPr>
      <dsp:spPr>
        <a:xfrm>
          <a:off x="0" y="2187623"/>
          <a:ext cx="5914209" cy="87340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DDF50D-0F4C-4405-B723-C8A5F95765B2}">
      <dsp:nvSpPr>
        <dsp:cNvPr id="0" name=""/>
        <dsp:cNvSpPr/>
      </dsp:nvSpPr>
      <dsp:spPr>
        <a:xfrm>
          <a:off x="264206" y="2384140"/>
          <a:ext cx="480375" cy="48037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BA4648-F14A-4298-8479-414B25DBA0CC}">
      <dsp:nvSpPr>
        <dsp:cNvPr id="0" name=""/>
        <dsp:cNvSpPr/>
      </dsp:nvSpPr>
      <dsp:spPr>
        <a:xfrm>
          <a:off x="1008787" y="2187623"/>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lvl="0" algn="l" defTabSz="711200">
            <a:lnSpc>
              <a:spcPct val="90000"/>
            </a:lnSpc>
            <a:spcBef>
              <a:spcPct val="0"/>
            </a:spcBef>
            <a:spcAft>
              <a:spcPct val="35000"/>
            </a:spcAft>
          </a:pPr>
          <a:r>
            <a:rPr lang="en-US" sz="1600" kern="1200" dirty="0"/>
            <a:t>Issuing a cheque drawn on the client’s account, which is </a:t>
          </a:r>
          <a:r>
            <a:rPr lang="en-US" sz="1600" kern="1200" dirty="0" err="1"/>
            <a:t>dishonoured</a:t>
          </a:r>
          <a:r>
            <a:rPr lang="en-US" sz="1600" kern="1200" dirty="0"/>
            <a:t> (i.e. returned unpaid) for lack of funds.</a:t>
          </a:r>
        </a:p>
      </dsp:txBody>
      <dsp:txXfrm>
        <a:off x="1008787" y="2187623"/>
        <a:ext cx="4905421" cy="873409"/>
      </dsp:txXfrm>
    </dsp:sp>
    <dsp:sp modelId="{F2B0F843-07B3-4D68-960B-6F709F847E50}">
      <dsp:nvSpPr>
        <dsp:cNvPr id="0" name=""/>
        <dsp:cNvSpPr/>
      </dsp:nvSpPr>
      <dsp:spPr>
        <a:xfrm>
          <a:off x="0" y="3279385"/>
          <a:ext cx="5914209" cy="87340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BD6C8-56F6-4F0B-BD05-CAC9292880BE}">
      <dsp:nvSpPr>
        <dsp:cNvPr id="0" name=""/>
        <dsp:cNvSpPr/>
      </dsp:nvSpPr>
      <dsp:spPr>
        <a:xfrm>
          <a:off x="264206" y="3475902"/>
          <a:ext cx="480375" cy="48037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675C08-8EF5-4EB6-9914-C97E67BF6AEA}">
      <dsp:nvSpPr>
        <dsp:cNvPr id="0" name=""/>
        <dsp:cNvSpPr/>
      </dsp:nvSpPr>
      <dsp:spPr>
        <a:xfrm>
          <a:off x="1008787" y="3279385"/>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lvl="0" algn="l" defTabSz="711200">
            <a:lnSpc>
              <a:spcPct val="90000"/>
            </a:lnSpc>
            <a:spcBef>
              <a:spcPct val="0"/>
            </a:spcBef>
            <a:spcAft>
              <a:spcPct val="35000"/>
            </a:spcAft>
          </a:pPr>
          <a:r>
            <a:rPr lang="en-GB" sz="1600" kern="1200"/>
            <a:t>Unlawfully withholding clients’ funds or property as collateral for fees</a:t>
          </a:r>
          <a:r>
            <a:rPr lang="en-US" sz="1600" kern="1200"/>
            <a:t>; and</a:t>
          </a:r>
        </a:p>
      </dsp:txBody>
      <dsp:txXfrm>
        <a:off x="1008787" y="3279385"/>
        <a:ext cx="4905421" cy="873409"/>
      </dsp:txXfrm>
    </dsp:sp>
    <dsp:sp modelId="{0A72B469-97A3-4CC7-822C-216C3D574AF7}">
      <dsp:nvSpPr>
        <dsp:cNvPr id="0" name=""/>
        <dsp:cNvSpPr/>
      </dsp:nvSpPr>
      <dsp:spPr>
        <a:xfrm>
          <a:off x="0" y="4371147"/>
          <a:ext cx="5914209" cy="87340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51B0A3-33FC-4672-A1B9-355F02041432}">
      <dsp:nvSpPr>
        <dsp:cNvPr id="0" name=""/>
        <dsp:cNvSpPr/>
      </dsp:nvSpPr>
      <dsp:spPr>
        <a:xfrm>
          <a:off x="264206" y="4567664"/>
          <a:ext cx="480375" cy="48037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25969B-E197-4C5A-B336-D7964A729480}">
      <dsp:nvSpPr>
        <dsp:cNvPr id="0" name=""/>
        <dsp:cNvSpPr/>
      </dsp:nvSpPr>
      <dsp:spPr>
        <a:xfrm>
          <a:off x="1008787" y="4371147"/>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lvl="0" algn="l" defTabSz="711200">
            <a:lnSpc>
              <a:spcPct val="90000"/>
            </a:lnSpc>
            <a:spcBef>
              <a:spcPct val="0"/>
            </a:spcBef>
            <a:spcAft>
              <a:spcPct val="35000"/>
            </a:spcAft>
          </a:pPr>
          <a:r>
            <a:rPr lang="en-US" sz="1600" kern="1200"/>
            <a:t>Failure to produce an Accountant’s Certificate (or statutory declaration in lieu thereof) according to the Accountant’s Certificate Rules;</a:t>
          </a:r>
        </a:p>
      </dsp:txBody>
      <dsp:txXfrm>
        <a:off x="1008787" y="4371147"/>
        <a:ext cx="4905421" cy="8734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62100-3D75-4B4E-B049-4489B11E1E1A}">
      <dsp:nvSpPr>
        <dsp:cNvPr id="0" name=""/>
        <dsp:cNvSpPr/>
      </dsp:nvSpPr>
      <dsp:spPr>
        <a:xfrm>
          <a:off x="0" y="2103120"/>
          <a:ext cx="9900673" cy="0"/>
        </a:xfrm>
        <a:prstGeom prst="lin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467CB589-CCBD-1E40-BDF9-C05287EAC6F5}">
      <dsp:nvSpPr>
        <dsp:cNvPr id="0" name=""/>
        <dsp:cNvSpPr/>
      </dsp:nvSpPr>
      <dsp:spPr>
        <a:xfrm>
          <a:off x="275749" y="2258750"/>
          <a:ext cx="4032977" cy="47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r>
            <a:rPr lang="en-US" sz="2000" kern="1200"/>
            <a:t>2009</a:t>
          </a:r>
        </a:p>
      </dsp:txBody>
      <dsp:txXfrm>
        <a:off x="275749" y="2258750"/>
        <a:ext cx="4032977" cy="475305"/>
      </dsp:txXfrm>
    </dsp:sp>
    <dsp:sp modelId="{098F3B42-E8D6-9B4F-BEAF-72208C4C9070}">
      <dsp:nvSpPr>
        <dsp:cNvPr id="0" name=""/>
        <dsp:cNvSpPr/>
      </dsp:nvSpPr>
      <dsp:spPr>
        <a:xfrm>
          <a:off x="773" y="0"/>
          <a:ext cx="4582928" cy="130393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l" defTabSz="800100">
            <a:lnSpc>
              <a:spcPct val="90000"/>
            </a:lnSpc>
            <a:spcBef>
              <a:spcPct val="0"/>
            </a:spcBef>
            <a:spcAft>
              <a:spcPct val="35000"/>
            </a:spcAft>
          </a:pPr>
          <a:r>
            <a:rPr lang="en-US" sz="1800" kern="1200" dirty="0"/>
            <a:t>In DTC 169 of 2009, Adv. Kosgei Emmanuel Kipkurui,  was charged with withholding the client’s funds amounting to Kes. 814,686/- plus interest.</a:t>
          </a:r>
        </a:p>
      </dsp:txBody>
      <dsp:txXfrm>
        <a:off x="64426" y="63653"/>
        <a:ext cx="4455622" cy="1176628"/>
      </dsp:txXfrm>
    </dsp:sp>
    <dsp:sp modelId="{3CCF4D31-3487-AD40-8837-F33FB1A67846}">
      <dsp:nvSpPr>
        <dsp:cNvPr id="0" name=""/>
        <dsp:cNvSpPr/>
      </dsp:nvSpPr>
      <dsp:spPr>
        <a:xfrm>
          <a:off x="2292237" y="1303934"/>
          <a:ext cx="0" cy="79918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BE8B478-F0BC-2E4A-9B60-F86C24E9DAA6}">
      <dsp:nvSpPr>
        <dsp:cNvPr id="0" name=""/>
        <dsp:cNvSpPr/>
      </dsp:nvSpPr>
      <dsp:spPr>
        <a:xfrm>
          <a:off x="2260691" y="2071573"/>
          <a:ext cx="63093" cy="6309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CB1F50-D871-E542-9D8E-424DD8C3594D}">
      <dsp:nvSpPr>
        <dsp:cNvPr id="0" name=""/>
        <dsp:cNvSpPr/>
      </dsp:nvSpPr>
      <dsp:spPr>
        <a:xfrm>
          <a:off x="2933847" y="1472183"/>
          <a:ext cx="4032977" cy="47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89000">
            <a:lnSpc>
              <a:spcPct val="90000"/>
            </a:lnSpc>
            <a:spcBef>
              <a:spcPct val="0"/>
            </a:spcBef>
            <a:spcAft>
              <a:spcPct val="35000"/>
            </a:spcAft>
            <a:defRPr b="1"/>
          </a:pPr>
          <a:r>
            <a:rPr lang="en-US" sz="2000" kern="1200" dirty="0">
              <a:solidFill>
                <a:schemeClr val="bg1"/>
              </a:solidFill>
            </a:rPr>
            <a:t>8 Nov. 2010</a:t>
          </a:r>
        </a:p>
      </dsp:txBody>
      <dsp:txXfrm>
        <a:off x="2933847" y="1472183"/>
        <a:ext cx="4032977" cy="475305"/>
      </dsp:txXfrm>
    </dsp:sp>
    <dsp:sp modelId="{A12D9204-DB95-C041-A591-D6C45E0EDEF5}">
      <dsp:nvSpPr>
        <dsp:cNvPr id="0" name=""/>
        <dsp:cNvSpPr/>
      </dsp:nvSpPr>
      <dsp:spPr>
        <a:xfrm>
          <a:off x="2658872" y="2902305"/>
          <a:ext cx="4582928" cy="114297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l" defTabSz="800100">
            <a:lnSpc>
              <a:spcPct val="90000"/>
            </a:lnSpc>
            <a:spcBef>
              <a:spcPct val="0"/>
            </a:spcBef>
            <a:spcAft>
              <a:spcPct val="35000"/>
            </a:spcAft>
          </a:pPr>
          <a:r>
            <a:rPr lang="en-US" sz="1800" kern="1200" dirty="0"/>
            <a:t>On 8.11.2010 the advocate was convicted of withholding clients’ funds and ordered to refund the same within 60 days.</a:t>
          </a:r>
        </a:p>
      </dsp:txBody>
      <dsp:txXfrm>
        <a:off x="2714668" y="2958101"/>
        <a:ext cx="4471336" cy="1031387"/>
      </dsp:txXfrm>
    </dsp:sp>
    <dsp:sp modelId="{E8DE77DB-9837-F843-AFB3-7A4FF047EA22}">
      <dsp:nvSpPr>
        <dsp:cNvPr id="0" name=""/>
        <dsp:cNvSpPr/>
      </dsp:nvSpPr>
      <dsp:spPr>
        <a:xfrm>
          <a:off x="4950336" y="2103119"/>
          <a:ext cx="0" cy="79918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5D64F1F-88A8-A349-B1AA-5F389E48452A}">
      <dsp:nvSpPr>
        <dsp:cNvPr id="0" name=""/>
        <dsp:cNvSpPr/>
      </dsp:nvSpPr>
      <dsp:spPr>
        <a:xfrm>
          <a:off x="4918789" y="2071573"/>
          <a:ext cx="63093" cy="6309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E72B8D-ABC7-EC40-B239-E4091E0F8F77}">
      <dsp:nvSpPr>
        <dsp:cNvPr id="0" name=""/>
        <dsp:cNvSpPr/>
      </dsp:nvSpPr>
      <dsp:spPr>
        <a:xfrm>
          <a:off x="5591946" y="2258750"/>
          <a:ext cx="4032977" cy="47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r>
            <a:rPr lang="en-US" sz="2000" kern="1200" dirty="0">
              <a:solidFill>
                <a:schemeClr val="bg1"/>
              </a:solidFill>
            </a:rPr>
            <a:t>13 Jan. 2025</a:t>
          </a:r>
        </a:p>
      </dsp:txBody>
      <dsp:txXfrm>
        <a:off x="5591946" y="2258750"/>
        <a:ext cx="4032977" cy="475305"/>
      </dsp:txXfrm>
    </dsp:sp>
    <dsp:sp modelId="{46A78BC1-C708-5E49-97B1-105CC854A8D5}">
      <dsp:nvSpPr>
        <dsp:cNvPr id="0" name=""/>
        <dsp:cNvSpPr/>
      </dsp:nvSpPr>
      <dsp:spPr>
        <a:xfrm>
          <a:off x="5316970" y="160954"/>
          <a:ext cx="4582928" cy="114297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l" defTabSz="800100">
            <a:lnSpc>
              <a:spcPct val="90000"/>
            </a:lnSpc>
            <a:spcBef>
              <a:spcPct val="0"/>
            </a:spcBef>
            <a:spcAft>
              <a:spcPct val="35000"/>
            </a:spcAft>
          </a:pPr>
          <a:r>
            <a:rPr lang="en-US" sz="1800" kern="1200" dirty="0"/>
            <a:t>The advocate failed to comply with the above order and on 13.01.2025 he was struck off the roll of advocates.</a:t>
          </a:r>
        </a:p>
      </dsp:txBody>
      <dsp:txXfrm>
        <a:off x="5372766" y="216750"/>
        <a:ext cx="4471336" cy="1031387"/>
      </dsp:txXfrm>
    </dsp:sp>
    <dsp:sp modelId="{22828034-9316-A046-B238-835F02E89549}">
      <dsp:nvSpPr>
        <dsp:cNvPr id="0" name=""/>
        <dsp:cNvSpPr/>
      </dsp:nvSpPr>
      <dsp:spPr>
        <a:xfrm>
          <a:off x="7608435" y="1303934"/>
          <a:ext cx="0" cy="79918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688F82C-3817-3148-B86A-800982E2CCBF}">
      <dsp:nvSpPr>
        <dsp:cNvPr id="0" name=""/>
        <dsp:cNvSpPr/>
      </dsp:nvSpPr>
      <dsp:spPr>
        <a:xfrm>
          <a:off x="7576888" y="2071573"/>
          <a:ext cx="63093" cy="6309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E567B-7209-D14A-807B-BB115588E782}">
      <dsp:nvSpPr>
        <dsp:cNvPr id="0" name=""/>
        <dsp:cNvSpPr/>
      </dsp:nvSpPr>
      <dsp:spPr>
        <a:xfrm>
          <a:off x="0" y="280314"/>
          <a:ext cx="10016358" cy="599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Part II: provides for overriding values and principles of professional practice and ethical conduct which govern the conduct of members of the legal profession worldwide.</a:t>
          </a:r>
        </a:p>
      </dsp:txBody>
      <dsp:txXfrm>
        <a:off x="29243" y="309557"/>
        <a:ext cx="9957872" cy="540554"/>
      </dsp:txXfrm>
    </dsp:sp>
    <dsp:sp modelId="{A7CC2AAA-7D3E-5B46-99A8-979CD8B6D16F}">
      <dsp:nvSpPr>
        <dsp:cNvPr id="0" name=""/>
        <dsp:cNvSpPr/>
      </dsp:nvSpPr>
      <dsp:spPr>
        <a:xfrm>
          <a:off x="0" y="925434"/>
          <a:ext cx="10016358" cy="599040"/>
        </a:xfrm>
        <a:prstGeom prst="roundRect">
          <a:avLst/>
        </a:prstGeom>
        <a:solidFill>
          <a:schemeClr val="accent2">
            <a:lumMod val="75000"/>
          </a:schemeClr>
        </a:solidFill>
        <a:ln w="1587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Among the principles listed, fiduciary duty to the client stands out as it directly relates to our topic. The principle states that in his/her handling of the client’s funds and other property, the legal professional stands in a position of trust.</a:t>
          </a:r>
        </a:p>
      </dsp:txBody>
      <dsp:txXfrm>
        <a:off x="29243" y="954677"/>
        <a:ext cx="9957872" cy="540554"/>
      </dsp:txXfrm>
    </dsp:sp>
    <dsp:sp modelId="{93698520-4F53-1649-8113-B5EC1B8EA668}">
      <dsp:nvSpPr>
        <dsp:cNvPr id="0" name=""/>
        <dsp:cNvSpPr/>
      </dsp:nvSpPr>
      <dsp:spPr>
        <a:xfrm>
          <a:off x="0" y="1570554"/>
          <a:ext cx="10016358" cy="599040"/>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SOPPEC 5 also requires advocates not to use client money without the client's express authority.</a:t>
          </a:r>
        </a:p>
      </dsp:txBody>
      <dsp:txXfrm>
        <a:off x="29243" y="1599797"/>
        <a:ext cx="9957872" cy="540554"/>
      </dsp:txXfrm>
    </dsp:sp>
    <dsp:sp modelId="{2C962937-DCE6-A343-8FF3-C1EF27A8E1ED}">
      <dsp:nvSpPr>
        <dsp:cNvPr id="0" name=""/>
        <dsp:cNvSpPr/>
      </dsp:nvSpPr>
      <dsp:spPr>
        <a:xfrm>
          <a:off x="0" y="2215675"/>
          <a:ext cx="10016358" cy="599040"/>
        </a:xfrm>
        <a:prstGeom prst="round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Paragraph 82 requires the advocate to maintain a separate client account from theirs.</a:t>
          </a:r>
        </a:p>
      </dsp:txBody>
      <dsp:txXfrm>
        <a:off x="29243" y="2244918"/>
        <a:ext cx="9957872" cy="540554"/>
      </dsp:txXfrm>
    </dsp:sp>
    <dsp:sp modelId="{2FD498BB-2A03-9F4F-A799-DF9EE2A46E72}">
      <dsp:nvSpPr>
        <dsp:cNvPr id="0" name=""/>
        <dsp:cNvSpPr/>
      </dsp:nvSpPr>
      <dsp:spPr>
        <a:xfrm>
          <a:off x="0" y="2860794"/>
          <a:ext cx="10016358" cy="599040"/>
        </a:xfrm>
        <a:prstGeom prst="round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It provides improper handling of clients’ funds as a professional misconduct.</a:t>
          </a:r>
        </a:p>
      </dsp:txBody>
      <dsp:txXfrm>
        <a:off x="29243" y="2890037"/>
        <a:ext cx="9957872" cy="5405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39092-D95B-B343-9D0B-658961600365}">
      <dsp:nvSpPr>
        <dsp:cNvPr id="0" name=""/>
        <dsp:cNvSpPr/>
      </dsp:nvSpPr>
      <dsp:spPr>
        <a:xfrm>
          <a:off x="0" y="0"/>
          <a:ext cx="4017924" cy="815683"/>
        </a:xfrm>
        <a:prstGeom prst="roundRect">
          <a:avLst>
            <a:gd name="adj" fmla="val 10000"/>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a:t>Rule 3: </a:t>
          </a:r>
          <a:r>
            <a:rPr lang="en-US" sz="1600" kern="1200"/>
            <a:t>Advocates to keep one client account or several as he thinks necessary</a:t>
          </a:r>
        </a:p>
      </dsp:txBody>
      <dsp:txXfrm>
        <a:off x="23891" y="23891"/>
        <a:ext cx="3068812" cy="767901"/>
      </dsp:txXfrm>
    </dsp:sp>
    <dsp:sp modelId="{61735E4D-FCBB-F548-94B6-37EDCB57CD12}">
      <dsp:nvSpPr>
        <dsp:cNvPr id="0" name=""/>
        <dsp:cNvSpPr/>
      </dsp:nvSpPr>
      <dsp:spPr>
        <a:xfrm>
          <a:off x="336501" y="963989"/>
          <a:ext cx="4017924" cy="815683"/>
        </a:xfrm>
        <a:prstGeom prst="roundRect">
          <a:avLst>
            <a:gd name="adj" fmla="val 10000"/>
          </a:avLst>
        </a:prstGeom>
        <a:blipFill rotWithShape="0">
          <a:blip xmlns:r="http://schemas.openxmlformats.org/officeDocument/2006/relationships" r:embed="rId1">
            <a:duotone>
              <a:schemeClr val="accent2">
                <a:hueOff val="1121052"/>
                <a:satOff val="-1191"/>
                <a:lumOff val="915"/>
                <a:alphaOff val="0"/>
                <a:shade val="74000"/>
                <a:satMod val="130000"/>
                <a:lumMod val="90000"/>
              </a:schemeClr>
              <a:schemeClr val="accent2">
                <a:hueOff val="1121052"/>
                <a:satOff val="-1191"/>
                <a:lumOff val="91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a:t>Rule 4: </a:t>
          </a:r>
          <a:r>
            <a:rPr lang="en-US" sz="1600" kern="1200" dirty="0"/>
            <a:t>An</a:t>
          </a:r>
          <a:r>
            <a:rPr lang="en-US" sz="1600" b="1" kern="1200" dirty="0"/>
            <a:t> </a:t>
          </a:r>
          <a:r>
            <a:rPr lang="en-US" sz="1600" kern="1200" dirty="0"/>
            <a:t>Advocate has the duty to pay into the client’s account all money belonging to the client.</a:t>
          </a:r>
        </a:p>
      </dsp:txBody>
      <dsp:txXfrm>
        <a:off x="360392" y="987880"/>
        <a:ext cx="3103447" cy="767901"/>
      </dsp:txXfrm>
    </dsp:sp>
    <dsp:sp modelId="{0A51A8C6-DDB2-D846-9B1D-47AB719F29BB}">
      <dsp:nvSpPr>
        <dsp:cNvPr id="0" name=""/>
        <dsp:cNvSpPr/>
      </dsp:nvSpPr>
      <dsp:spPr>
        <a:xfrm>
          <a:off x="667979" y="1927979"/>
          <a:ext cx="4017924" cy="815683"/>
        </a:xfrm>
        <a:prstGeom prst="roundRect">
          <a:avLst>
            <a:gd name="adj" fmla="val 10000"/>
          </a:avLst>
        </a:prstGeom>
        <a:blipFill rotWithShape="0">
          <a:blip xmlns:r="http://schemas.openxmlformats.org/officeDocument/2006/relationships" r:embed="rId1">
            <a:duotone>
              <a:schemeClr val="accent2">
                <a:hueOff val="2242103"/>
                <a:satOff val="-2381"/>
                <a:lumOff val="1830"/>
                <a:alphaOff val="0"/>
                <a:shade val="74000"/>
                <a:satMod val="130000"/>
                <a:lumMod val="90000"/>
              </a:schemeClr>
              <a:schemeClr val="accent2">
                <a:hueOff val="2242103"/>
                <a:satOff val="-2381"/>
                <a:lumOff val="183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a:t>Rule 9: </a:t>
          </a:r>
          <a:r>
            <a:rPr lang="en-US" sz="1600" kern="1200" dirty="0"/>
            <a:t>Advocate to only withdraw from the account under direct authorization from the client.</a:t>
          </a:r>
        </a:p>
      </dsp:txBody>
      <dsp:txXfrm>
        <a:off x="691870" y="1951870"/>
        <a:ext cx="3108469" cy="767901"/>
      </dsp:txXfrm>
    </dsp:sp>
    <dsp:sp modelId="{403C0A4F-49E2-9748-BF73-B380614F0D3D}">
      <dsp:nvSpPr>
        <dsp:cNvPr id="0" name=""/>
        <dsp:cNvSpPr/>
      </dsp:nvSpPr>
      <dsp:spPr>
        <a:xfrm>
          <a:off x="1004481" y="2891968"/>
          <a:ext cx="4017924" cy="815683"/>
        </a:xfrm>
        <a:prstGeom prst="roundRect">
          <a:avLst>
            <a:gd name="adj" fmla="val 10000"/>
          </a:avLst>
        </a:prstGeom>
        <a:blipFill rotWithShape="0">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1" kern="1200" dirty="0"/>
            <a:t>Rule 13</a:t>
          </a:r>
          <a:r>
            <a:rPr lang="en-GB" sz="1600" kern="1200" dirty="0"/>
            <a:t>: requires advocates to maintain separate client accounts and all transactions related to clients’ funds.</a:t>
          </a:r>
          <a:endParaRPr lang="en-US" sz="1600" kern="1200" dirty="0"/>
        </a:p>
      </dsp:txBody>
      <dsp:txXfrm>
        <a:off x="1028372" y="2915859"/>
        <a:ext cx="3103447" cy="767901"/>
      </dsp:txXfrm>
    </dsp:sp>
    <dsp:sp modelId="{1B36BF67-D8A5-C84E-8ECF-4360D41F7B78}">
      <dsp:nvSpPr>
        <dsp:cNvPr id="0" name=""/>
        <dsp:cNvSpPr/>
      </dsp:nvSpPr>
      <dsp:spPr>
        <a:xfrm>
          <a:off x="3487730" y="624739"/>
          <a:ext cx="530194" cy="53019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3607024" y="624739"/>
        <a:ext cx="291606" cy="398971"/>
      </dsp:txXfrm>
    </dsp:sp>
    <dsp:sp modelId="{BE1411AF-5935-1740-AE0B-2154417D2376}">
      <dsp:nvSpPr>
        <dsp:cNvPr id="0" name=""/>
        <dsp:cNvSpPr/>
      </dsp:nvSpPr>
      <dsp:spPr>
        <a:xfrm>
          <a:off x="3824231" y="1588728"/>
          <a:ext cx="530194" cy="530194"/>
        </a:xfrm>
        <a:prstGeom prst="downArrow">
          <a:avLst>
            <a:gd name="adj1" fmla="val 55000"/>
            <a:gd name="adj2" fmla="val 45000"/>
          </a:avLst>
        </a:prstGeom>
        <a:solidFill>
          <a:schemeClr val="accent2">
            <a:tint val="40000"/>
            <a:alpha val="90000"/>
            <a:hueOff val="2091735"/>
            <a:satOff val="714"/>
            <a:lumOff val="220"/>
            <a:alphaOff val="0"/>
          </a:schemeClr>
        </a:solidFill>
        <a:ln w="9525" cap="flat" cmpd="sng" algn="ctr">
          <a:solidFill>
            <a:schemeClr val="accent2">
              <a:tint val="40000"/>
              <a:alpha val="90000"/>
              <a:hueOff val="2091735"/>
              <a:satOff val="714"/>
              <a:lumOff val="22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3943525" y="1588728"/>
        <a:ext cx="291606" cy="398971"/>
      </dsp:txXfrm>
    </dsp:sp>
    <dsp:sp modelId="{A85DE20F-D451-E84D-B79A-849814D63B3D}">
      <dsp:nvSpPr>
        <dsp:cNvPr id="0" name=""/>
        <dsp:cNvSpPr/>
      </dsp:nvSpPr>
      <dsp:spPr>
        <a:xfrm>
          <a:off x="4155710" y="2552718"/>
          <a:ext cx="530194" cy="530194"/>
        </a:xfrm>
        <a:prstGeom prst="downArrow">
          <a:avLst>
            <a:gd name="adj1" fmla="val 55000"/>
            <a:gd name="adj2" fmla="val 45000"/>
          </a:avLst>
        </a:prstGeom>
        <a:solidFill>
          <a:schemeClr val="accent2">
            <a:tint val="40000"/>
            <a:alpha val="90000"/>
            <a:hueOff val="4183470"/>
            <a:satOff val="1428"/>
            <a:lumOff val="439"/>
            <a:alphaOff val="0"/>
          </a:schemeClr>
        </a:solidFill>
        <a:ln w="9525" cap="flat" cmpd="sng" algn="ctr">
          <a:solidFill>
            <a:schemeClr val="accent2">
              <a:tint val="40000"/>
              <a:alpha val="90000"/>
              <a:hueOff val="4183470"/>
              <a:satOff val="1428"/>
              <a:lumOff val="4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4275004" y="2552718"/>
        <a:ext cx="291606" cy="3989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5E4E5-7B7E-418E-923E-8C9DE331DF78}">
      <dsp:nvSpPr>
        <dsp:cNvPr id="0" name=""/>
        <dsp:cNvSpPr/>
      </dsp:nvSpPr>
      <dsp:spPr>
        <a:xfrm>
          <a:off x="0" y="4262"/>
          <a:ext cx="7270633" cy="12640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58D772-8E40-4631-A9DA-9094056903D4}">
      <dsp:nvSpPr>
        <dsp:cNvPr id="0" name=""/>
        <dsp:cNvSpPr/>
      </dsp:nvSpPr>
      <dsp:spPr>
        <a:xfrm>
          <a:off x="382384" y="288680"/>
          <a:ext cx="695924" cy="69524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8CF7B2-D330-488A-8B5A-3B5A74A06B58}">
      <dsp:nvSpPr>
        <dsp:cNvPr id="0" name=""/>
        <dsp:cNvSpPr/>
      </dsp:nvSpPr>
      <dsp:spPr>
        <a:xfrm>
          <a:off x="1460693" y="4262"/>
          <a:ext cx="5693773" cy="1265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913" tIns="133913" rIns="133913" bIns="133913" numCol="1" spcCol="1270" anchor="ctr" anchorCtr="0">
          <a:noAutofit/>
        </a:bodyPr>
        <a:lstStyle/>
        <a:p>
          <a:pPr lvl="0" algn="l" defTabSz="711200">
            <a:lnSpc>
              <a:spcPct val="100000"/>
            </a:lnSpc>
            <a:spcBef>
              <a:spcPct val="0"/>
            </a:spcBef>
            <a:spcAft>
              <a:spcPct val="35000"/>
            </a:spcAft>
          </a:pPr>
          <a:r>
            <a:rPr lang="en-US" sz="1600" b="1" kern="1200" dirty="0"/>
            <a:t>Rule 3: </a:t>
          </a:r>
          <a:r>
            <a:rPr lang="en-US" sz="1600" kern="1200" dirty="0"/>
            <a:t>Every advocate shall once in every practice year deliver to the Council a certificate signed by an accountant and complying with these Rules.</a:t>
          </a:r>
        </a:p>
      </dsp:txBody>
      <dsp:txXfrm>
        <a:off x="1460693" y="4262"/>
        <a:ext cx="5693773" cy="1265316"/>
      </dsp:txXfrm>
    </dsp:sp>
    <dsp:sp modelId="{DE71C061-8F46-4B63-8312-138071CBA336}">
      <dsp:nvSpPr>
        <dsp:cNvPr id="0" name=""/>
        <dsp:cNvSpPr/>
      </dsp:nvSpPr>
      <dsp:spPr>
        <a:xfrm>
          <a:off x="0" y="1550760"/>
          <a:ext cx="7270633" cy="12640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F1E1D4-11B7-4878-958E-0901381E12E3}">
      <dsp:nvSpPr>
        <dsp:cNvPr id="0" name=""/>
        <dsp:cNvSpPr/>
      </dsp:nvSpPr>
      <dsp:spPr>
        <a:xfrm>
          <a:off x="382384" y="1835178"/>
          <a:ext cx="695924" cy="69524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2D9221-0120-4FF0-899E-33CB98AE1254}">
      <dsp:nvSpPr>
        <dsp:cNvPr id="0" name=""/>
        <dsp:cNvSpPr/>
      </dsp:nvSpPr>
      <dsp:spPr>
        <a:xfrm>
          <a:off x="1460693" y="1550760"/>
          <a:ext cx="5693773" cy="1265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913" tIns="133913" rIns="133913" bIns="133913" numCol="1" spcCol="1270" anchor="ctr" anchorCtr="0">
          <a:noAutofit/>
        </a:bodyPr>
        <a:lstStyle/>
        <a:p>
          <a:pPr lvl="0" algn="l" defTabSz="711200">
            <a:lnSpc>
              <a:spcPct val="100000"/>
            </a:lnSpc>
            <a:spcBef>
              <a:spcPct val="0"/>
            </a:spcBef>
            <a:spcAft>
              <a:spcPct val="35000"/>
            </a:spcAft>
          </a:pPr>
          <a:r>
            <a:rPr lang="en-US" sz="1600" b="1" kern="1200" dirty="0"/>
            <a:t>Rule 4:</a:t>
          </a:r>
          <a:r>
            <a:rPr lang="en-US" sz="1600" kern="1200" dirty="0"/>
            <a:t> An accountant is qualified to give an accountant’s certificate if he has neither been at any time during the accounting period nor subsequently, before giving the certificate, become a partner, clerk or servant of such advocate or any partner of his; and he is not subject to notice of disqualification.</a:t>
          </a:r>
        </a:p>
      </dsp:txBody>
      <dsp:txXfrm>
        <a:off x="1460693" y="1550760"/>
        <a:ext cx="5693773" cy="1265316"/>
      </dsp:txXfrm>
    </dsp:sp>
    <dsp:sp modelId="{15E70CD2-74F3-4B63-8FFE-CEB89098A5B1}">
      <dsp:nvSpPr>
        <dsp:cNvPr id="0" name=""/>
        <dsp:cNvSpPr/>
      </dsp:nvSpPr>
      <dsp:spPr>
        <a:xfrm>
          <a:off x="0" y="3097258"/>
          <a:ext cx="7270633" cy="12640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0E5440-EF63-4654-9766-81A3C8174786}">
      <dsp:nvSpPr>
        <dsp:cNvPr id="0" name=""/>
        <dsp:cNvSpPr/>
      </dsp:nvSpPr>
      <dsp:spPr>
        <a:xfrm>
          <a:off x="382384" y="3381677"/>
          <a:ext cx="695924" cy="69524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1B7DD5-A689-4C50-A917-401024C0933F}">
      <dsp:nvSpPr>
        <dsp:cNvPr id="0" name=""/>
        <dsp:cNvSpPr/>
      </dsp:nvSpPr>
      <dsp:spPr>
        <a:xfrm>
          <a:off x="1460693" y="3097258"/>
          <a:ext cx="5693773" cy="1265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913" tIns="133913" rIns="133913" bIns="133913" numCol="1" spcCol="1270" anchor="ctr" anchorCtr="0">
          <a:noAutofit/>
        </a:bodyPr>
        <a:lstStyle/>
        <a:p>
          <a:pPr lvl="0" algn="l" defTabSz="711200">
            <a:lnSpc>
              <a:spcPct val="100000"/>
            </a:lnSpc>
            <a:spcBef>
              <a:spcPct val="0"/>
            </a:spcBef>
            <a:spcAft>
              <a:spcPct val="35000"/>
            </a:spcAft>
          </a:pPr>
          <a:r>
            <a:rPr lang="en-GB" sz="1600" b="1" kern="1200" dirty="0"/>
            <a:t>Rule 12</a:t>
          </a:r>
          <a:r>
            <a:rPr lang="en-GB" sz="1600" kern="1200" dirty="0"/>
            <a:t>: If any advocate fails to comply with these rules a complaint in respect of such failure may be made to and on behalf of the council to the ADT.</a:t>
          </a:r>
          <a:endParaRPr lang="en-US" sz="1600" kern="1200" dirty="0"/>
        </a:p>
      </dsp:txBody>
      <dsp:txXfrm>
        <a:off x="1460693" y="3097258"/>
        <a:ext cx="5693773" cy="12653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E70B3-294E-194B-BAAA-6664F9B02925}">
      <dsp:nvSpPr>
        <dsp:cNvPr id="0" name=""/>
        <dsp:cNvSpPr/>
      </dsp:nvSpPr>
      <dsp:spPr>
        <a:xfrm>
          <a:off x="819640" y="1612"/>
          <a:ext cx="2833197" cy="16999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a:t>
          </a:r>
          <a:r>
            <a:rPr lang="en-US" sz="1700" b="1" kern="1200" dirty="0"/>
            <a:t>Advocate’s lien</a:t>
          </a:r>
          <a:r>
            <a:rPr lang="en-US" sz="1700" kern="1200" dirty="0"/>
            <a:t>” is the right of an advocate to hold a client’s property until all the costs and charges due to the Advocate are paid in full. (Sec. 57 of the Advocates Act).</a:t>
          </a:r>
        </a:p>
      </dsp:txBody>
      <dsp:txXfrm>
        <a:off x="819640" y="1612"/>
        <a:ext cx="2833197" cy="1699918"/>
      </dsp:txXfrm>
    </dsp:sp>
    <dsp:sp modelId="{F4074EF8-F33F-DD4D-A182-403C4085D6B3}">
      <dsp:nvSpPr>
        <dsp:cNvPr id="0" name=""/>
        <dsp:cNvSpPr/>
      </dsp:nvSpPr>
      <dsp:spPr>
        <a:xfrm>
          <a:off x="3936158" y="1612"/>
          <a:ext cx="2833197" cy="16999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An advocate’s lien is a remedy available to an advocate or a law firm that has not been paid for services rendered.</a:t>
          </a:r>
        </a:p>
      </dsp:txBody>
      <dsp:txXfrm>
        <a:off x="3936158" y="1612"/>
        <a:ext cx="2833197" cy="1699918"/>
      </dsp:txXfrm>
    </dsp:sp>
    <dsp:sp modelId="{487B6AD5-C2CD-F34C-98FE-6E201949301A}">
      <dsp:nvSpPr>
        <dsp:cNvPr id="0" name=""/>
        <dsp:cNvSpPr/>
      </dsp:nvSpPr>
      <dsp:spPr>
        <a:xfrm>
          <a:off x="7052675" y="1612"/>
          <a:ext cx="2833197" cy="16999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The policy underlying the advocate’s lien is that it would be unfair for the client to enjoy the fruits of the advocate’s work without paying the advocate’s legal fees.</a:t>
          </a:r>
        </a:p>
      </dsp:txBody>
      <dsp:txXfrm>
        <a:off x="7052675" y="1612"/>
        <a:ext cx="2833197" cy="1699918"/>
      </dsp:txXfrm>
    </dsp:sp>
    <dsp:sp modelId="{B9BDFD3D-5914-D440-99B9-8EB6B43DA58F}">
      <dsp:nvSpPr>
        <dsp:cNvPr id="0" name=""/>
        <dsp:cNvSpPr/>
      </dsp:nvSpPr>
      <dsp:spPr>
        <a:xfrm>
          <a:off x="2377899" y="1984850"/>
          <a:ext cx="2833197" cy="16999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An advocate’s lien ought to be commensurate with the claim for fees and </a:t>
          </a:r>
          <a:r>
            <a:rPr lang="en-GB" sz="1700" b="1" kern="1200" dirty="0"/>
            <a:t>NO MORE.</a:t>
          </a:r>
          <a:endParaRPr lang="en-US" sz="1700" kern="1200" dirty="0"/>
        </a:p>
      </dsp:txBody>
      <dsp:txXfrm>
        <a:off x="2377899" y="1984850"/>
        <a:ext cx="2833197" cy="1699918"/>
      </dsp:txXfrm>
    </dsp:sp>
    <dsp:sp modelId="{8DECA1A3-3BBB-6D41-891E-4FA7B53DD035}">
      <dsp:nvSpPr>
        <dsp:cNvPr id="0" name=""/>
        <dsp:cNvSpPr/>
      </dsp:nvSpPr>
      <dsp:spPr>
        <a:xfrm>
          <a:off x="5494416" y="1984850"/>
          <a:ext cx="2833197" cy="16999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kern="1200" dirty="0"/>
            <a:t>See the ruling in </a:t>
          </a:r>
          <a:r>
            <a:rPr lang="en-GB" sz="1700" b="1" kern="1200" dirty="0"/>
            <a:t>Corat Africa vs. </a:t>
          </a:r>
          <a:r>
            <a:rPr lang="en-GB" sz="1700" b="1" kern="1200" dirty="0" err="1"/>
            <a:t>Mbobu</a:t>
          </a:r>
          <a:r>
            <a:rPr lang="en-GB" sz="1700" b="1" kern="1200" dirty="0"/>
            <a:t> t/a</a:t>
          </a:r>
          <a:r>
            <a:rPr lang="en-US" sz="1700" b="1" kern="1200" dirty="0"/>
            <a:t> </a:t>
          </a:r>
          <a:r>
            <a:rPr lang="en-GB" sz="1700" b="1" kern="1200" dirty="0"/>
            <a:t>Kyalo &amp; Associates ( Civil Case E 284 of 2023) 13</a:t>
          </a:r>
          <a:r>
            <a:rPr lang="en-GB" sz="1700" b="1" kern="1200" baseline="30000" dirty="0"/>
            <a:t>th</a:t>
          </a:r>
          <a:r>
            <a:rPr lang="en-GB" sz="1700" b="1" kern="1200" dirty="0"/>
            <a:t> March, 2025) (Ruling)</a:t>
          </a:r>
          <a:endParaRPr lang="en-US" sz="1700" kern="1200" dirty="0"/>
        </a:p>
      </dsp:txBody>
      <dsp:txXfrm>
        <a:off x="5494416" y="1984850"/>
        <a:ext cx="2833197" cy="16999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D1FF9-B79C-4B03-BBF3-63A33001E63B}">
      <dsp:nvSpPr>
        <dsp:cNvPr id="0" name=""/>
        <dsp:cNvSpPr/>
      </dsp:nvSpPr>
      <dsp:spPr>
        <a:xfrm>
          <a:off x="0" y="640"/>
          <a:ext cx="5914209" cy="14992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D7555A-A83F-43E1-B49B-7CDA27A22785}">
      <dsp:nvSpPr>
        <dsp:cNvPr id="0" name=""/>
        <dsp:cNvSpPr/>
      </dsp:nvSpPr>
      <dsp:spPr>
        <a:xfrm>
          <a:off x="453523" y="337971"/>
          <a:ext cx="824587" cy="82458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A9E62D-D9E3-4D70-A157-CBC05795AF2F}">
      <dsp:nvSpPr>
        <dsp:cNvPr id="0" name=""/>
        <dsp:cNvSpPr/>
      </dsp:nvSpPr>
      <dsp:spPr>
        <a:xfrm>
          <a:off x="1731633" y="640"/>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lvl="0" algn="l" defTabSz="800100">
            <a:lnSpc>
              <a:spcPct val="90000"/>
            </a:lnSpc>
            <a:spcBef>
              <a:spcPct val="0"/>
            </a:spcBef>
            <a:spcAft>
              <a:spcPct val="35000"/>
            </a:spcAft>
          </a:pPr>
          <a:r>
            <a:rPr lang="en-US" sz="1800" kern="1200"/>
            <a:t>The ethical handling of client funds and properties is a fundamental duty of every advocate, ensuring transparency and accountability in legal practice.</a:t>
          </a:r>
        </a:p>
      </dsp:txBody>
      <dsp:txXfrm>
        <a:off x="1731633" y="640"/>
        <a:ext cx="4182575" cy="1499250"/>
      </dsp:txXfrm>
    </dsp:sp>
    <dsp:sp modelId="{C4E14EA0-4F43-4C89-A37F-3E9C2C4D134C}">
      <dsp:nvSpPr>
        <dsp:cNvPr id="0" name=""/>
        <dsp:cNvSpPr/>
      </dsp:nvSpPr>
      <dsp:spPr>
        <a:xfrm>
          <a:off x="0" y="1874703"/>
          <a:ext cx="5914209" cy="14992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81EA38-B9E9-4C63-BC3E-2DCF6CD0D42B}">
      <dsp:nvSpPr>
        <dsp:cNvPr id="0" name=""/>
        <dsp:cNvSpPr/>
      </dsp:nvSpPr>
      <dsp:spPr>
        <a:xfrm>
          <a:off x="453523" y="2212034"/>
          <a:ext cx="824587" cy="82458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0A5A36-EAC4-47AA-91DA-19CF7E4336B6}">
      <dsp:nvSpPr>
        <dsp:cNvPr id="0" name=""/>
        <dsp:cNvSpPr/>
      </dsp:nvSpPr>
      <dsp:spPr>
        <a:xfrm>
          <a:off x="1731633" y="1874703"/>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lvl="0" algn="l" defTabSz="800100">
            <a:lnSpc>
              <a:spcPct val="90000"/>
            </a:lnSpc>
            <a:spcBef>
              <a:spcPct val="0"/>
            </a:spcBef>
            <a:spcAft>
              <a:spcPct val="35000"/>
            </a:spcAft>
          </a:pPr>
          <a:r>
            <a:rPr lang="en-US" sz="1800" kern="1200"/>
            <a:t>Unlawful retention or misappropriation of client funds not only undermines the professional integrity but also contributes to loss of public trust in the legal profession. </a:t>
          </a:r>
        </a:p>
      </dsp:txBody>
      <dsp:txXfrm>
        <a:off x="1731633" y="1874703"/>
        <a:ext cx="4182575" cy="1499250"/>
      </dsp:txXfrm>
    </dsp:sp>
    <dsp:sp modelId="{D931BD54-643F-421D-86AE-F45AE4445CFB}">
      <dsp:nvSpPr>
        <dsp:cNvPr id="0" name=""/>
        <dsp:cNvSpPr/>
      </dsp:nvSpPr>
      <dsp:spPr>
        <a:xfrm>
          <a:off x="0" y="3748766"/>
          <a:ext cx="5914209" cy="149925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98A6BC-4B75-4DE4-996C-1B7625F767B3}">
      <dsp:nvSpPr>
        <dsp:cNvPr id="0" name=""/>
        <dsp:cNvSpPr/>
      </dsp:nvSpPr>
      <dsp:spPr>
        <a:xfrm>
          <a:off x="453523" y="4086097"/>
          <a:ext cx="824587" cy="82458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A38F82-CEC2-442A-91B4-8E257EED9FB8}">
      <dsp:nvSpPr>
        <dsp:cNvPr id="0" name=""/>
        <dsp:cNvSpPr/>
      </dsp:nvSpPr>
      <dsp:spPr>
        <a:xfrm>
          <a:off x="1731633" y="3748766"/>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lvl="0" algn="l" defTabSz="800100">
            <a:lnSpc>
              <a:spcPct val="90000"/>
            </a:lnSpc>
            <a:spcBef>
              <a:spcPct val="0"/>
            </a:spcBef>
            <a:spcAft>
              <a:spcPct val="35000"/>
            </a:spcAft>
          </a:pPr>
          <a:r>
            <a:rPr lang="en-US" sz="1800" kern="1200"/>
            <a:t>Advocates must understand that advocate-client relationship is built on fiduciary responsibility, requiring them to act in the best interest of their clients at all times. </a:t>
          </a:r>
        </a:p>
      </dsp:txBody>
      <dsp:txXfrm>
        <a:off x="1731633" y="3748766"/>
        <a:ext cx="4182575" cy="14992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23B678AF-D09D-4495-B245-1BDAA198BC97}" type="datetimeFigureOut">
              <a:rPr lang="en-US" smtClean="0"/>
              <a:t>9/24/2025</a:t>
            </a:fld>
            <a:endParaRPr lang="en-US" dirty="0"/>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956F43EB-C356-4FB3-9D73-AA26BA27F91F}" type="slidenum">
              <a:rPr lang="en-US" smtClean="0"/>
              <a:t>‹#›</a:t>
            </a:fld>
            <a:endParaRPr lang="en-US" dirty="0"/>
          </a:p>
        </p:txBody>
      </p:sp>
    </p:spTree>
    <p:extLst>
      <p:ext uri="{BB962C8B-B14F-4D97-AF65-F5344CB8AC3E}">
        <p14:creationId xmlns:p14="http://schemas.microsoft.com/office/powerpoint/2010/main" val="3853675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E1F1AC81-506D-4CF2-B5E8-1418BDAAB4BB}" type="datetimeFigureOut">
              <a:rPr lang="en-US" smtClean="0"/>
              <a:t>9/24/2025</a:t>
            </a:fld>
            <a:endParaRPr lang="en-US"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AA147646-E13D-4346-883B-51C7B9474679}" type="slidenum">
              <a:rPr lang="en-US" smtClean="0"/>
              <a:t>‹#›</a:t>
            </a:fld>
            <a:endParaRPr lang="en-US" dirty="0"/>
          </a:p>
        </p:txBody>
      </p:sp>
    </p:spTree>
    <p:extLst>
      <p:ext uri="{BB962C8B-B14F-4D97-AF65-F5344CB8AC3E}">
        <p14:creationId xmlns:p14="http://schemas.microsoft.com/office/powerpoint/2010/main" val="4209199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47646-E13D-4346-883B-51C7B9474679}" type="slidenum">
              <a:rPr lang="en-US" smtClean="0"/>
              <a:t>7</a:t>
            </a:fld>
            <a:endParaRPr lang="en-US" dirty="0"/>
          </a:p>
        </p:txBody>
      </p:sp>
    </p:spTree>
    <p:extLst>
      <p:ext uri="{BB962C8B-B14F-4D97-AF65-F5344CB8AC3E}">
        <p14:creationId xmlns:p14="http://schemas.microsoft.com/office/powerpoint/2010/main" val="2788112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F4033BD-67A6-4307-AAB1-1C5399324E51}" type="datetimeFigureOut">
              <a:rPr lang="en-US" smtClean="0"/>
              <a:pPr/>
              <a:t>9/24/2025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9BE822E0-BFD0-4885-BE1F-6F546D2DF37A}"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380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4033BD-67A6-4307-AAB1-1C5399324E51}" type="datetimeFigureOut">
              <a:rPr lang="en-US" smtClean="0"/>
              <a:pPr/>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E822E0-BFD0-4885-BE1F-6F546D2DF37A}" type="slidenum">
              <a:rPr lang="en-US" smtClean="0"/>
              <a:pPr/>
              <a:t>‹#›</a:t>
            </a:fld>
            <a:endParaRPr lang="en-US" dirty="0"/>
          </a:p>
        </p:txBody>
      </p:sp>
    </p:spTree>
    <p:extLst>
      <p:ext uri="{BB962C8B-B14F-4D97-AF65-F5344CB8AC3E}">
        <p14:creationId xmlns:p14="http://schemas.microsoft.com/office/powerpoint/2010/main" val="1499264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4033BD-67A6-4307-AAB1-1C5399324E51}"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E822E0-BFD0-4885-BE1F-6F546D2DF37A}"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60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4033BD-67A6-4307-AAB1-1C5399324E51}"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E822E0-BFD0-4885-BE1F-6F546D2DF37A}"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0475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4033BD-67A6-4307-AAB1-1C5399324E51}"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E822E0-BFD0-4885-BE1F-6F546D2DF37A}" type="slidenum">
              <a:rPr lang="en-US" smtClean="0"/>
              <a:pPr/>
              <a:t>‹#›</a:t>
            </a:fld>
            <a:endParaRPr lang="en-US" dirty="0"/>
          </a:p>
        </p:txBody>
      </p:sp>
    </p:spTree>
    <p:extLst>
      <p:ext uri="{BB962C8B-B14F-4D97-AF65-F5344CB8AC3E}">
        <p14:creationId xmlns:p14="http://schemas.microsoft.com/office/powerpoint/2010/main" val="2926980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4033BD-67A6-4307-AAB1-1C5399324E51}"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E822E0-BFD0-4885-BE1F-6F546D2DF37A}"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083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4033BD-67A6-4307-AAB1-1C5399324E51}"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E822E0-BFD0-4885-BE1F-6F546D2DF37A}"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416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033BD-67A6-4307-AAB1-1C5399324E51}"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E822E0-BFD0-4885-BE1F-6F546D2DF37A}"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6036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033BD-67A6-4307-AAB1-1C5399324E51}"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E822E0-BFD0-4885-BE1F-6F546D2DF37A}"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360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033BD-67A6-4307-AAB1-1C5399324E51}"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E822E0-BFD0-4885-BE1F-6F546D2DF37A}" type="slidenum">
              <a:rPr lang="en-US" smtClean="0"/>
              <a:pPr/>
              <a:t>‹#›</a:t>
            </a:fld>
            <a:endParaRPr lang="en-US" dirty="0"/>
          </a:p>
        </p:txBody>
      </p:sp>
    </p:spTree>
    <p:extLst>
      <p:ext uri="{BB962C8B-B14F-4D97-AF65-F5344CB8AC3E}">
        <p14:creationId xmlns:p14="http://schemas.microsoft.com/office/powerpoint/2010/main" val="137804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4033BD-67A6-4307-AAB1-1C5399324E51}"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E822E0-BFD0-4885-BE1F-6F546D2DF37A}"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2416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4033BD-67A6-4307-AAB1-1C5399324E51}" type="datetimeFigureOut">
              <a:rPr lang="en-US" smtClean="0"/>
              <a:pPr/>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E822E0-BFD0-4885-BE1F-6F546D2DF37A}" type="slidenum">
              <a:rPr lang="en-US" smtClean="0"/>
              <a:pPr/>
              <a:t>‹#›</a:t>
            </a:fld>
            <a:endParaRPr lang="en-US" dirty="0"/>
          </a:p>
        </p:txBody>
      </p:sp>
    </p:spTree>
    <p:extLst>
      <p:ext uri="{BB962C8B-B14F-4D97-AF65-F5344CB8AC3E}">
        <p14:creationId xmlns:p14="http://schemas.microsoft.com/office/powerpoint/2010/main" val="376494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4033BD-67A6-4307-AAB1-1C5399324E51}" type="datetimeFigureOut">
              <a:rPr lang="en-US" smtClean="0"/>
              <a:pPr/>
              <a:t>9/24/2025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E822E0-BFD0-4885-BE1F-6F546D2DF37A}"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7255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4033BD-67A6-4307-AAB1-1C5399324E51}" type="datetimeFigureOut">
              <a:rPr lang="en-US" smtClean="0"/>
              <a:pPr/>
              <a:t>9/24/2025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E822E0-BFD0-4885-BE1F-6F546D2DF37A}"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5206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033BD-67A6-4307-AAB1-1C5399324E51}" type="datetimeFigureOut">
              <a:rPr lang="en-US" smtClean="0"/>
              <a:pPr/>
              <a:t>9/24/2025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E822E0-BFD0-4885-BE1F-6F546D2DF37A}" type="slidenum">
              <a:rPr lang="en-US" smtClean="0"/>
              <a:pPr/>
              <a:t>‹#›</a:t>
            </a:fld>
            <a:endParaRPr lang="en-US" dirty="0"/>
          </a:p>
        </p:txBody>
      </p:sp>
    </p:spTree>
    <p:extLst>
      <p:ext uri="{BB962C8B-B14F-4D97-AF65-F5344CB8AC3E}">
        <p14:creationId xmlns:p14="http://schemas.microsoft.com/office/powerpoint/2010/main" val="217240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4033BD-67A6-4307-AAB1-1C5399324E51}" type="datetimeFigureOut">
              <a:rPr lang="en-US" smtClean="0"/>
              <a:pPr/>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E822E0-BFD0-4885-BE1F-6F546D2DF37A}"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967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4033BD-67A6-4307-AAB1-1C5399324E51}" type="datetimeFigureOut">
              <a:rPr lang="en-US" smtClean="0"/>
              <a:pPr/>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E822E0-BFD0-4885-BE1F-6F546D2DF37A}" type="slidenum">
              <a:rPr lang="en-US" smtClean="0"/>
              <a:pPr/>
              <a:t>‹#›</a:t>
            </a:fld>
            <a:endParaRPr lang="en-US" dirty="0"/>
          </a:p>
        </p:txBody>
      </p:sp>
    </p:spTree>
    <p:extLst>
      <p:ext uri="{BB962C8B-B14F-4D97-AF65-F5344CB8AC3E}">
        <p14:creationId xmlns:p14="http://schemas.microsoft.com/office/powerpoint/2010/main" val="241518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4033BD-67A6-4307-AAB1-1C5399324E51}" type="datetimeFigureOut">
              <a:rPr lang="en-US" smtClean="0"/>
              <a:pPr/>
              <a:t>9/24/2025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E822E0-BFD0-4885-BE1F-6F546D2DF37A}" type="slidenum">
              <a:rPr lang="en-US" smtClean="0"/>
              <a:pPr/>
              <a:t>‹#›</a:t>
            </a:fld>
            <a:endParaRPr lang="en-US" dirty="0"/>
          </a:p>
        </p:txBody>
      </p:sp>
    </p:spTree>
    <p:extLst>
      <p:ext uri="{BB962C8B-B14F-4D97-AF65-F5344CB8AC3E}">
        <p14:creationId xmlns:p14="http://schemas.microsoft.com/office/powerpoint/2010/main" val="137430040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3.jpg"/><Relationship Id="rId7" Type="http://schemas.openxmlformats.org/officeDocument/2006/relationships/diagramQuickStyle" Target="../diagrams/quickStyle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3.png"/><Relationship Id="rId7" Type="http://schemas.openxmlformats.org/officeDocument/2006/relationships/diagramLayout" Target="../diagrams/layout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image" Target="../media/image24.jpg"/><Relationship Id="rId10" Type="http://schemas.microsoft.com/office/2007/relationships/diagramDrawing" Target="../diagrams/drawing6.xml"/><Relationship Id="rId4" Type="http://schemas.openxmlformats.org/officeDocument/2006/relationships/image" Target="../media/image4.png"/><Relationship Id="rId9" Type="http://schemas.openxmlformats.org/officeDocument/2006/relationships/diagramColors" Target="../diagrams/colors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9.jp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169" y="1668365"/>
            <a:ext cx="9750789" cy="582467"/>
          </a:xfrm>
        </p:spPr>
        <p:txBody>
          <a:bodyPr>
            <a:noAutofit/>
          </a:bodyPr>
          <a:lstStyle/>
          <a:p>
            <a:r>
              <a:rPr lang="en-US" sz="3200" b="1" dirty="0" smtClean="0"/>
              <a:t>Unlawful </a:t>
            </a:r>
            <a:r>
              <a:rPr lang="en-US" sz="3200" b="1" dirty="0"/>
              <a:t>Retention of </a:t>
            </a:r>
            <a:r>
              <a:rPr lang="en-US" sz="3200" b="1" dirty="0" smtClean="0"/>
              <a:t>Clients’ Funds By Advocates</a:t>
            </a:r>
            <a:endParaRPr lang="en-US" sz="3200" b="1" dirty="0"/>
          </a:p>
        </p:txBody>
      </p:sp>
      <p:sp>
        <p:nvSpPr>
          <p:cNvPr id="3" name="Content Placeholder 2"/>
          <p:cNvSpPr>
            <a:spLocks noGrp="1"/>
          </p:cNvSpPr>
          <p:nvPr>
            <p:ph sz="half" idx="1"/>
          </p:nvPr>
        </p:nvSpPr>
        <p:spPr>
          <a:xfrm>
            <a:off x="1178169" y="2560638"/>
            <a:ext cx="5784334" cy="3309937"/>
          </a:xfrm>
        </p:spPr>
        <p:txBody>
          <a:bodyPr/>
          <a:lstStyle/>
          <a:p>
            <a:pPr marL="0" indent="0" algn="ctr">
              <a:buNone/>
            </a:pPr>
            <a:endParaRPr lang="en-GB" b="1" dirty="0"/>
          </a:p>
          <a:p>
            <a:pPr marL="0" indent="0" algn="ctr">
              <a:buNone/>
            </a:pPr>
            <a:r>
              <a:rPr lang="en-GB" b="1" dirty="0">
                <a:solidFill>
                  <a:srgbClr val="3333FF"/>
                </a:solidFill>
              </a:rPr>
              <a:t>A Presentation By The Advocates Complaint Commission (ACC).</a:t>
            </a:r>
          </a:p>
          <a:p>
            <a:pPr marL="0" indent="0" algn="ctr">
              <a:buNone/>
            </a:pPr>
            <a:endParaRPr lang="en-GB" b="1" dirty="0">
              <a:solidFill>
                <a:srgbClr val="3333FF"/>
              </a:solidFill>
            </a:endParaRPr>
          </a:p>
          <a:p>
            <a:pPr marL="0" indent="0" algn="ctr">
              <a:buNone/>
            </a:pPr>
            <a:r>
              <a:rPr lang="en-GB" b="1">
                <a:solidFill>
                  <a:srgbClr val="3333FF"/>
                </a:solidFill>
              </a:rPr>
              <a:t>Date:	</a:t>
            </a:r>
            <a:r>
              <a:rPr lang="en-GB" b="1" smtClean="0">
                <a:solidFill>
                  <a:srgbClr val="3333FF"/>
                </a:solidFill>
              </a:rPr>
              <a:t>24</a:t>
            </a:r>
            <a:r>
              <a:rPr lang="en-GB" b="1" baseline="30000" smtClean="0">
                <a:solidFill>
                  <a:srgbClr val="3333FF"/>
                </a:solidFill>
              </a:rPr>
              <a:t>th</a:t>
            </a:r>
            <a:r>
              <a:rPr lang="en-GB" b="1" smtClean="0">
                <a:solidFill>
                  <a:srgbClr val="3333FF"/>
                </a:solidFill>
              </a:rPr>
              <a:t> September</a:t>
            </a:r>
            <a:r>
              <a:rPr lang="en-GB" b="1">
                <a:solidFill>
                  <a:srgbClr val="3333FF"/>
                </a:solidFill>
              </a:rPr>
              <a:t>, 2025</a:t>
            </a:r>
          </a:p>
          <a:p>
            <a:pPr algn="ctr"/>
            <a:endParaRPr lang="en-US" b="1" dirty="0">
              <a:solidFill>
                <a:srgbClr val="3333FF"/>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3366" y="590315"/>
            <a:ext cx="1143820" cy="10780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718" y="2560638"/>
            <a:ext cx="4218875" cy="3154362"/>
          </a:xfrm>
          <a:prstGeom prst="rect">
            <a:avLst/>
          </a:prstGeom>
        </p:spPr>
      </p:pic>
    </p:spTree>
    <p:extLst>
      <p:ext uri="{BB962C8B-B14F-4D97-AF65-F5344CB8AC3E}">
        <p14:creationId xmlns:p14="http://schemas.microsoft.com/office/powerpoint/2010/main" val="294604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GB" b="1">
                <a:solidFill>
                  <a:srgbClr val="FFFFFF"/>
                </a:solidFill>
              </a:rPr>
              <a:t>Key Observations from the Statistics </a:t>
            </a:r>
            <a:endParaRPr lang="en-US" b="1">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1295401" y="2612256"/>
            <a:ext cx="9601196" cy="3263612"/>
          </a:xfrm>
        </p:spPr>
        <p:txBody>
          <a:bodyPr>
            <a:normAutofit/>
          </a:bodyPr>
          <a:lstStyle/>
          <a:p>
            <a:pPr marL="457200" indent="-457200">
              <a:lnSpc>
                <a:spcPct val="90000"/>
              </a:lnSpc>
              <a:buFont typeface="+mj-lt"/>
              <a:buAutoNum type="alphaLcPeriod"/>
            </a:pPr>
            <a:r>
              <a:rPr lang="en-GB" dirty="0"/>
              <a:t>Complaints of misappropriation or conversion of clients’ funds doubled during the 3</a:t>
            </a:r>
            <a:r>
              <a:rPr lang="en-GB" baseline="30000" dirty="0"/>
              <a:t>rd</a:t>
            </a:r>
            <a:r>
              <a:rPr lang="en-GB" dirty="0"/>
              <a:t> quarter of FY 2024/25 compared to the same quarter in the previous financial year.</a:t>
            </a:r>
          </a:p>
          <a:p>
            <a:pPr marL="457200" indent="-457200">
              <a:lnSpc>
                <a:spcPct val="90000"/>
              </a:lnSpc>
              <a:buFont typeface="+mj-lt"/>
              <a:buAutoNum type="alphaLcPeriod"/>
            </a:pPr>
            <a:r>
              <a:rPr lang="en-GB" dirty="0"/>
              <a:t>They constitute a majority of the complaints of professional misconduct lodged at the ACC. </a:t>
            </a:r>
          </a:p>
          <a:p>
            <a:pPr marL="457200" indent="-457200">
              <a:lnSpc>
                <a:spcPct val="90000"/>
              </a:lnSpc>
              <a:buFont typeface="+mj-lt"/>
              <a:buAutoNum type="alphaLcPeriod"/>
            </a:pPr>
            <a:r>
              <a:rPr lang="en-GB" dirty="0"/>
              <a:t>The misconduct of misappropriation or conversion of clients’ funds undermined confidence in the legal profession as a whole and brought disrepute to the profession. </a:t>
            </a:r>
          </a:p>
          <a:p>
            <a:pPr marL="457200" indent="-457200">
              <a:lnSpc>
                <a:spcPct val="90000"/>
              </a:lnSpc>
              <a:buFont typeface="+mj-lt"/>
              <a:buAutoNum type="alphaLcPeriod"/>
            </a:pPr>
            <a:endParaRPr lang="en-US" dirty="0"/>
          </a:p>
        </p:txBody>
      </p:sp>
    </p:spTree>
    <p:extLst>
      <p:ext uri="{BB962C8B-B14F-4D97-AF65-F5344CB8AC3E}">
        <p14:creationId xmlns:p14="http://schemas.microsoft.com/office/powerpoint/2010/main" val="2422004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DFB5D1BB-0703-437B-BD1E-1D07F8A2730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5" name="Picture 24">
              <a:extLst>
                <a:ext uri="{FF2B5EF4-FFF2-40B4-BE49-F238E27FC236}">
                  <a16:creationId xmlns:a16="http://schemas.microsoft.com/office/drawing/2014/main" id="{3886586B-3F0F-4593-B272-AE75AD0F0929}"/>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a:extLst>
                <a:ext uri="{FF2B5EF4-FFF2-40B4-BE49-F238E27FC236}">
                  <a16:creationId xmlns:a16="http://schemas.microsoft.com/office/drawing/2014/main" id="{020DEB59-BF94-41B5-8F16-8B10442EE0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7" name="Picture 26">
              <a:extLst>
                <a:ext uri="{FF2B5EF4-FFF2-40B4-BE49-F238E27FC236}">
                  <a16:creationId xmlns:a16="http://schemas.microsoft.com/office/drawing/2014/main" id="{9A3BEF6F-FC03-43B1-8D1B-8DA3A360DBF0}"/>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8" name="Picture 27">
              <a:extLst>
                <a:ext uri="{FF2B5EF4-FFF2-40B4-BE49-F238E27FC236}">
                  <a16:creationId xmlns:a16="http://schemas.microsoft.com/office/drawing/2014/main" id="{0F49BA32-A501-4C79-9A72-92587AB9EEFE}"/>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0" name="Straight Connector 29">
            <a:extLst>
              <a:ext uri="{FF2B5EF4-FFF2-40B4-BE49-F238E27FC236}">
                <a16:creationId xmlns:a16="http://schemas.microsoft.com/office/drawing/2014/main" id="{883F92AF-2403-4558-B1D7-72130A1E4BC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32" name="Rectangle 31">
            <a:extLst>
              <a:ext uri="{FF2B5EF4-FFF2-40B4-BE49-F238E27FC236}">
                <a16:creationId xmlns:a16="http://schemas.microsoft.com/office/drawing/2014/main" id="{0B78BE18-6882-4FAA-BC8C-CA216E9638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A34F12D-8C0F-46CA-9F4A-D56193C37E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 name="Picture 4" descr="Figures of houses in different position and sizes">
            <a:extLst>
              <a:ext uri="{FF2B5EF4-FFF2-40B4-BE49-F238E27FC236}">
                <a16:creationId xmlns:a16="http://schemas.microsoft.com/office/drawing/2014/main" id="{BA8FC20F-3946-6CD3-CACA-4DEAC3581A7C}"/>
              </a:ext>
            </a:extLst>
          </p:cNvPr>
          <p:cNvPicPr>
            <a:picLocks noChangeAspect="1"/>
          </p:cNvPicPr>
          <p:nvPr/>
        </p:nvPicPr>
        <p:blipFill>
          <a:blip r:embed="rId5">
            <a:alphaModFix amt="25000"/>
          </a:blip>
          <a:srcRect r="1" b="6844"/>
          <a:stretch>
            <a:fillRect/>
          </a:stretch>
        </p:blipFill>
        <p:spPr>
          <a:xfrm>
            <a:off x="486138" y="486568"/>
            <a:ext cx="11227442" cy="5883295"/>
          </a:xfrm>
          <a:prstGeom prst="rect">
            <a:avLst/>
          </a:prstGeom>
        </p:spPr>
      </p:pic>
      <p:sp>
        <p:nvSpPr>
          <p:cNvPr id="36" name="Rectangle 35">
            <a:extLst>
              <a:ext uri="{FF2B5EF4-FFF2-40B4-BE49-F238E27FC236}">
                <a16:creationId xmlns:a16="http://schemas.microsoft.com/office/drawing/2014/main" id="{F3838012-22B6-4303-8F29-04E1419B3A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295402" y="982132"/>
            <a:ext cx="9601196" cy="1303867"/>
          </a:xfrm>
        </p:spPr>
        <p:txBody>
          <a:bodyPr vert="horz" lIns="91440" tIns="45720" rIns="91440" bIns="45720" rtlCol="0" anchor="ctr">
            <a:normAutofit/>
          </a:bodyPr>
          <a:lstStyle/>
          <a:p>
            <a:pPr>
              <a:lnSpc>
                <a:spcPct val="90000"/>
              </a:lnSpc>
            </a:pPr>
            <a:r>
              <a:rPr lang="en-US" sz="3400" b="1">
                <a:solidFill>
                  <a:schemeClr val="tx1"/>
                </a:solidFill>
              </a:rPr>
              <a:t>How Misappropriation of Client Funds &amp; Property Breaches The Code of Professional Conduct</a:t>
            </a:r>
          </a:p>
        </p:txBody>
      </p:sp>
      <p:cxnSp>
        <p:nvCxnSpPr>
          <p:cNvPr id="38" name="Straight Connector 37">
            <a:extLst>
              <a:ext uri="{FF2B5EF4-FFF2-40B4-BE49-F238E27FC236}">
                <a16:creationId xmlns:a16="http://schemas.microsoft.com/office/drawing/2014/main" id="{AB061FF5-9F81-427C-8DA5-3989395517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2351" y="2421466"/>
            <a:ext cx="9407298"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F03F5A17-2CE9-4ADD-9FAF-C1A0BB39CD0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useBgFill="1">
          <p:nvSpPr>
            <p:cNvPr id="41" name="Rounded Rectangle 20">
              <a:extLst>
                <a:ext uri="{FF2B5EF4-FFF2-40B4-BE49-F238E27FC236}">
                  <a16:creationId xmlns:a16="http://schemas.microsoft.com/office/drawing/2014/main" id="{4A88F887-B43E-4CD1-BCE2-739013C68D3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2" name="Picture 41">
              <a:extLst>
                <a:ext uri="{FF2B5EF4-FFF2-40B4-BE49-F238E27FC236}">
                  <a16:creationId xmlns:a16="http://schemas.microsoft.com/office/drawing/2014/main" id="{2C9D3412-AB4A-4E20-9A79-B2C80D198BC9}"/>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43" name="Rounded Rectangle 22">
              <a:extLst>
                <a:ext uri="{FF2B5EF4-FFF2-40B4-BE49-F238E27FC236}">
                  <a16:creationId xmlns:a16="http://schemas.microsoft.com/office/drawing/2014/main" id="{A1D7D010-E182-46E6-9264-B39552853FE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4" name="Picture 43">
              <a:extLst>
                <a:ext uri="{FF2B5EF4-FFF2-40B4-BE49-F238E27FC236}">
                  <a16:creationId xmlns:a16="http://schemas.microsoft.com/office/drawing/2014/main" id="{F4783A7B-2E08-42E4-87EC-EE59B873DFB1}"/>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3" name="Content Placeholder 2"/>
          <p:cNvSpPr>
            <a:spLocks noGrp="1"/>
          </p:cNvSpPr>
          <p:nvPr>
            <p:ph sz="half" idx="1"/>
          </p:nvPr>
        </p:nvSpPr>
        <p:spPr>
          <a:xfrm>
            <a:off x="1295401" y="2556932"/>
            <a:ext cx="9601196" cy="3318936"/>
          </a:xfrm>
        </p:spPr>
        <p:txBody>
          <a:bodyPr vert="horz" lIns="91440" tIns="45720" rIns="91440" bIns="45720" rtlCol="0" anchor="t">
            <a:normAutofit/>
          </a:bodyPr>
          <a:lstStyle/>
          <a:p>
            <a:pPr marL="457200" indent="-457200"/>
            <a:r>
              <a:rPr lang="en-US" dirty="0">
                <a:solidFill>
                  <a:schemeClr val="tx1"/>
                </a:solidFill>
              </a:rPr>
              <a:t>Violation of the Advocates fiduciary duty.</a:t>
            </a:r>
          </a:p>
          <a:p>
            <a:pPr marL="457200" indent="-457200"/>
            <a:r>
              <a:rPr lang="en-US" dirty="0">
                <a:solidFill>
                  <a:schemeClr val="tx1"/>
                </a:solidFill>
              </a:rPr>
              <a:t>Amounts to professional misconduct that can lead to disciplinary action by the ACC, DT and LSK.</a:t>
            </a:r>
          </a:p>
          <a:p>
            <a:pPr marL="457200" indent="-457200"/>
            <a:r>
              <a:rPr lang="en-US" dirty="0">
                <a:solidFill>
                  <a:schemeClr val="tx1"/>
                </a:solidFill>
              </a:rPr>
              <a:t>Undermines trust and confidence in the legal profession.</a:t>
            </a:r>
          </a:p>
          <a:p>
            <a:pPr marL="457200" indent="-457200"/>
            <a:r>
              <a:rPr lang="en-US" dirty="0">
                <a:solidFill>
                  <a:schemeClr val="tx1"/>
                </a:solidFill>
              </a:rPr>
              <a:t>Potential civil and criminal actions can be instituted against the advocate.</a:t>
            </a:r>
          </a:p>
          <a:p>
            <a:pPr marL="457200" indent="-457200"/>
            <a:endParaRPr lang="en-US" dirty="0">
              <a:solidFill>
                <a:schemeClr val="tx1"/>
              </a:solidFill>
            </a:endParaRPr>
          </a:p>
        </p:txBody>
      </p:sp>
    </p:spTree>
    <p:extLst>
      <p:ext uri="{BB962C8B-B14F-4D97-AF65-F5344CB8AC3E}">
        <p14:creationId xmlns:p14="http://schemas.microsoft.com/office/powerpoint/2010/main" val="362579895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8" name="Picture 27">
              <a:extLst>
                <a:ext uri="{FF2B5EF4-FFF2-40B4-BE49-F238E27FC236}">
                  <a16:creationId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0" name="Picture 29">
              <a:extLst>
                <a:ext uri="{FF2B5EF4-FFF2-40B4-BE49-F238E27FC236}">
                  <a16:creationId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1" name="Picture 30">
              <a:extLst>
                <a:ext uri="{FF2B5EF4-FFF2-40B4-BE49-F238E27FC236}">
                  <a16:creationId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45" name="Straight Connector 44">
            <a:extLst>
              <a:ext uri="{FF2B5EF4-FFF2-40B4-BE49-F238E27FC236}">
                <a16:creationId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46" name="Rectangle 45">
            <a:extLst>
              <a:ext uri="{FF2B5EF4-FFF2-40B4-BE49-F238E27FC236}">
                <a16:creationId xmlns:a16="http://schemas.microsoft.com/office/drawing/2014/main" id="{D12B819D-CC31-407E-85A4-38D86944A0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433B347-AE1B-487E-9813-FC88C0DD71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contourW="12700">
            <a:bevelT w="6350" h="6350"/>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FE02B2F-D95A-47B1-8DA1-163D342608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295402" y="982132"/>
            <a:ext cx="9601196" cy="1303867"/>
          </a:xfrm>
        </p:spPr>
        <p:txBody>
          <a:bodyPr vert="horz" lIns="91440" tIns="45720" rIns="91440" bIns="45720" rtlCol="0" anchor="ctr">
            <a:normAutofit/>
          </a:bodyPr>
          <a:lstStyle/>
          <a:p>
            <a:pPr>
              <a:lnSpc>
                <a:spcPct val="90000"/>
              </a:lnSpc>
            </a:pPr>
            <a:r>
              <a:rPr lang="en-US" sz="4100" b="1">
                <a:solidFill>
                  <a:schemeClr val="bg1"/>
                </a:solidFill>
              </a:rPr>
              <a:t>Consequences for Misappropriation or Conversion of Client Funds</a:t>
            </a:r>
          </a:p>
        </p:txBody>
      </p:sp>
      <p:cxnSp>
        <p:nvCxnSpPr>
          <p:cNvPr id="49" name="Straight Connector 48">
            <a:extLst>
              <a:ext uri="{FF2B5EF4-FFF2-40B4-BE49-F238E27FC236}">
                <a16:creationId xmlns:a16="http://schemas.microsoft.com/office/drawing/2014/main" id="{ED867580-55A6-4E67-A38E-4D1E3D4FBAF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1295401" y="2556932"/>
            <a:ext cx="9601196" cy="3318936"/>
          </a:xfrm>
        </p:spPr>
        <p:txBody>
          <a:bodyPr vert="horz" lIns="91440" tIns="45720" rIns="91440" bIns="45720" rtlCol="0" anchor="t">
            <a:normAutofit/>
          </a:bodyPr>
          <a:lstStyle/>
          <a:p>
            <a:pPr marL="0" indent="0">
              <a:buNone/>
            </a:pPr>
            <a:r>
              <a:rPr lang="en-US" b="1" dirty="0">
                <a:solidFill>
                  <a:schemeClr val="bg1"/>
                </a:solidFill>
              </a:rPr>
              <a:t>1). </a:t>
            </a:r>
            <a:r>
              <a:rPr lang="en-US" b="1" u="sng" dirty="0">
                <a:solidFill>
                  <a:schemeClr val="bg1"/>
                </a:solidFill>
              </a:rPr>
              <a:t>Complaints of misconduct at the ACC </a:t>
            </a:r>
          </a:p>
          <a:p>
            <a:pPr marL="971550" lvl="1" indent="-514350"/>
            <a:r>
              <a:rPr lang="en-US" dirty="0">
                <a:solidFill>
                  <a:schemeClr val="bg1"/>
                </a:solidFill>
              </a:rPr>
              <a:t>Where the complaint lacks substance it is rejected.</a:t>
            </a:r>
          </a:p>
          <a:p>
            <a:pPr marL="971550" lvl="1" indent="-514350"/>
            <a:r>
              <a:rPr lang="en-US" dirty="0">
                <a:solidFill>
                  <a:schemeClr val="bg1"/>
                </a:solidFill>
              </a:rPr>
              <a:t>Where parties consent, the complaint is subjected to In House Alternative Dispute </a:t>
            </a:r>
          </a:p>
          <a:p>
            <a:pPr marL="457200" lvl="1" indent="0">
              <a:buNone/>
            </a:pPr>
            <a:r>
              <a:rPr lang="en-US" dirty="0">
                <a:solidFill>
                  <a:schemeClr val="bg1"/>
                </a:solidFill>
              </a:rPr>
              <a:t>Resolution (IHADR).</a:t>
            </a:r>
          </a:p>
          <a:p>
            <a:pPr marL="971550" lvl="1" indent="-514350"/>
            <a:r>
              <a:rPr lang="en-US" dirty="0">
                <a:solidFill>
                  <a:schemeClr val="bg1"/>
                </a:solidFill>
              </a:rPr>
              <a:t>If aggravated in nature, or where IHADR fails, the complaint is referred to the Advocates Disciplinary Tribunal (ADT).</a:t>
            </a:r>
          </a:p>
          <a:p>
            <a:pPr marL="971550" lvl="1" indent="-514350"/>
            <a:r>
              <a:rPr lang="en-US" dirty="0">
                <a:solidFill>
                  <a:schemeClr val="bg1"/>
                </a:solidFill>
              </a:rPr>
              <a:t>Certificate of good standing may not issue.</a:t>
            </a:r>
          </a:p>
          <a:p>
            <a:pPr marL="0" indent="0"/>
            <a:endParaRPr lang="en-US" dirty="0">
              <a:solidFill>
                <a:schemeClr val="bg1"/>
              </a:solidFill>
            </a:endParaRPr>
          </a:p>
        </p:txBody>
      </p:sp>
    </p:spTree>
    <p:extLst>
      <p:ext uri="{BB962C8B-B14F-4D97-AF65-F5344CB8AC3E}">
        <p14:creationId xmlns:p14="http://schemas.microsoft.com/office/powerpoint/2010/main" val="310374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544958B8-57B6-4B37-8A18-D54A32EC2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avel and a book&#10;&#10;AI-generated content may be incorrect."/>
          <p:cNvPicPr>
            <a:picLocks noChangeAspect="1"/>
          </p:cNvPicPr>
          <p:nvPr/>
        </p:nvPicPr>
        <p:blipFill>
          <a:blip r:embed="rId3">
            <a:extLst>
              <a:ext uri="{28A0092B-C50C-407E-A947-70E740481C1C}">
                <a14:useLocalDpi xmlns:a14="http://schemas.microsoft.com/office/drawing/2010/main" val="0"/>
              </a:ext>
            </a:extLst>
          </a:blip>
          <a:srcRect t="25253" r="-1" b="22345"/>
          <a:stretch>
            <a:fillRect/>
          </a:stretch>
        </p:blipFill>
        <p:spPr>
          <a:xfrm>
            <a:off x="486138" y="488137"/>
            <a:ext cx="11227442" cy="5883295"/>
          </a:xfrm>
          <a:prstGeom prst="rect">
            <a:avLst/>
          </a:prstGeom>
        </p:spPr>
      </p:pic>
      <p:sp>
        <p:nvSpPr>
          <p:cNvPr id="41" name="Rectangle 40">
            <a:extLst>
              <a:ext uri="{FF2B5EF4-FFF2-40B4-BE49-F238E27FC236}">
                <a16:creationId xmlns:a16="http://schemas.microsoft.com/office/drawing/2014/main" id="{B7E4A740-3A69-42A5-8AC0-3905D518F4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42" name="Group 41">
            <a:extLst>
              <a:ext uri="{FF2B5EF4-FFF2-40B4-BE49-F238E27FC236}">
                <a16:creationId xmlns:a16="http://schemas.microsoft.com/office/drawing/2014/main" id="{8283C010-53D7-404B-9300-DB1BAE1EAE9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43" name="Rounded Rectangle 21">
              <a:extLst>
                <a:ext uri="{FF2B5EF4-FFF2-40B4-BE49-F238E27FC236}">
                  <a16:creationId xmlns:a16="http://schemas.microsoft.com/office/drawing/2014/main" id="{DFC03671-D6D3-4BA9-AD3E-6ADE11D07C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id="{DFD51935-8C23-4BCB-987B-F5AC9E3D94CA}"/>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44" name="Rounded Rectangle 27">
              <a:extLst>
                <a:ext uri="{FF2B5EF4-FFF2-40B4-BE49-F238E27FC236}">
                  <a16:creationId xmlns:a16="http://schemas.microsoft.com/office/drawing/2014/main" id="{72D5A197-23EF-4751-9E72-FEB79910EF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7" name="Picture 16">
              <a:extLst>
                <a:ext uri="{FF2B5EF4-FFF2-40B4-BE49-F238E27FC236}">
                  <a16:creationId xmlns:a16="http://schemas.microsoft.com/office/drawing/2014/main" id="{5DD7E4D1-EC3E-4109-9647-9E6652A92D34}"/>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2" name="Title 1"/>
          <p:cNvSpPr>
            <a:spLocks noGrp="1"/>
          </p:cNvSpPr>
          <p:nvPr>
            <p:ph type="title" idx="4294967295"/>
          </p:nvPr>
        </p:nvSpPr>
        <p:spPr>
          <a:xfrm>
            <a:off x="1021977" y="1003580"/>
            <a:ext cx="9601200" cy="744537"/>
          </a:xfrm>
        </p:spPr>
        <p:txBody>
          <a:bodyPr>
            <a:normAutofit fontScale="90000"/>
          </a:bodyPr>
          <a:lstStyle/>
          <a:p>
            <a:pPr>
              <a:lnSpc>
                <a:spcPct val="90000"/>
              </a:lnSpc>
            </a:pPr>
            <a:r>
              <a:rPr lang="en-GB" sz="1100" b="1" dirty="0">
                <a:solidFill>
                  <a:srgbClr val="3333FF"/>
                </a:solidFill>
              </a:rPr>
              <a:t>    </a:t>
            </a:r>
            <a:r>
              <a:rPr lang="en-GB" sz="2800" dirty="0">
                <a:solidFill>
                  <a:schemeClr val="bg1"/>
                </a:solidFill>
              </a:rPr>
              <a:t/>
            </a:r>
            <a:br>
              <a:rPr lang="en-GB" sz="2800" dirty="0">
                <a:solidFill>
                  <a:schemeClr val="bg1"/>
                </a:solidFill>
              </a:rPr>
            </a:br>
            <a:r>
              <a:rPr lang="en-GB" sz="2800" b="1" dirty="0">
                <a:solidFill>
                  <a:schemeClr val="bg1"/>
                </a:solidFill>
              </a:rPr>
              <a:t>2) </a:t>
            </a:r>
            <a:r>
              <a:rPr lang="en-GB" sz="2700" b="1" u="sng" dirty="0">
                <a:solidFill>
                  <a:schemeClr val="bg1"/>
                </a:solidFill>
              </a:rPr>
              <a:t>Disciplinary proceedings at the DT</a:t>
            </a:r>
            <a:r>
              <a:rPr lang="en-GB" sz="2800" dirty="0">
                <a:solidFill>
                  <a:schemeClr val="bg1"/>
                </a:solidFill>
              </a:rPr>
              <a:t/>
            </a:r>
            <a:br>
              <a:rPr lang="en-GB" sz="2800" dirty="0">
                <a:solidFill>
                  <a:schemeClr val="bg1"/>
                </a:solidFill>
              </a:rPr>
            </a:br>
            <a:endParaRPr lang="en-US" sz="2800" b="1" dirty="0">
              <a:solidFill>
                <a:schemeClr val="bg1"/>
              </a:solidFill>
            </a:endParaRPr>
          </a:p>
        </p:txBody>
      </p:sp>
      <p:graphicFrame>
        <p:nvGraphicFramePr>
          <p:cNvPr id="19" name="Content Placeholder 2">
            <a:extLst>
              <a:ext uri="{FF2B5EF4-FFF2-40B4-BE49-F238E27FC236}">
                <a16:creationId xmlns:a16="http://schemas.microsoft.com/office/drawing/2014/main" id="{062C50BE-34F4-A216-DFF3-7B0FCC9C85C0}"/>
              </a:ext>
            </a:extLst>
          </p:cNvPr>
          <p:cNvGraphicFramePr>
            <a:graphicFrameLocks noGrp="1"/>
          </p:cNvGraphicFramePr>
          <p:nvPr>
            <p:ph sz="half" idx="4294967295"/>
            <p:extLst>
              <p:ext uri="{D42A27DB-BD31-4B8C-83A1-F6EECF244321}">
                <p14:modId xmlns:p14="http://schemas.microsoft.com/office/powerpoint/2010/main" val="2282924497"/>
              </p:ext>
            </p:extLst>
          </p:nvPr>
        </p:nvGraphicFramePr>
        <p:xfrm>
          <a:off x="1136468" y="1645921"/>
          <a:ext cx="9900673" cy="42062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72337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9" name="Picture 8">
              <a:extLst>
                <a:ext uri="{FF2B5EF4-FFF2-40B4-BE49-F238E27FC236}">
                  <a16:creationId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9899C0EB-BCAB-4DF8-BF81-7C92F44737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EE11D74-0DA4-45A8-969E-6009799F4F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CA70377-15EE-479F-B2E6-B37FA2CBE4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2"/>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idx="4294967295"/>
          </p:nvPr>
        </p:nvSpPr>
        <p:spPr>
          <a:xfrm>
            <a:off x="1295402" y="982132"/>
            <a:ext cx="9601196" cy="1303867"/>
          </a:xfrm>
        </p:spPr>
        <p:txBody>
          <a:bodyPr vert="horz" lIns="91440" tIns="45720" rIns="91440" bIns="45720" rtlCol="0" anchor="ctr">
            <a:normAutofit/>
          </a:bodyPr>
          <a:lstStyle/>
          <a:p>
            <a:r>
              <a:rPr lang="en-US" b="1" dirty="0">
                <a:solidFill>
                  <a:schemeClr val="bg1"/>
                </a:solidFill>
              </a:rPr>
              <a:t>3) Filing of a civil suit in court. </a:t>
            </a:r>
          </a:p>
        </p:txBody>
      </p:sp>
      <p:cxnSp>
        <p:nvCxnSpPr>
          <p:cNvPr id="22" name="Straight Connector 21">
            <a:extLst>
              <a:ext uri="{FF2B5EF4-FFF2-40B4-BE49-F238E27FC236}">
                <a16:creationId xmlns:a16="http://schemas.microsoft.com/office/drawing/2014/main" id="{DB809577-21E8-4D1D-B691-F31559E4F75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4294967295"/>
          </p:nvPr>
        </p:nvSpPr>
        <p:spPr>
          <a:xfrm>
            <a:off x="1295401" y="2556932"/>
            <a:ext cx="9601196" cy="3318936"/>
          </a:xfrm>
        </p:spPr>
        <p:txBody>
          <a:bodyPr vert="horz" lIns="91440" tIns="45720" rIns="91440" bIns="45720" rtlCol="0" anchor="t">
            <a:normAutofit/>
          </a:bodyPr>
          <a:lstStyle/>
          <a:p>
            <a:r>
              <a:rPr lang="en-US" dirty="0">
                <a:solidFill>
                  <a:schemeClr val="bg1"/>
                </a:solidFill>
              </a:rPr>
              <a:t>In </a:t>
            </a:r>
            <a:r>
              <a:rPr lang="en-US" b="1" dirty="0" err="1">
                <a:solidFill>
                  <a:schemeClr val="bg1"/>
                </a:solidFill>
              </a:rPr>
              <a:t>Kinoro</a:t>
            </a:r>
            <a:r>
              <a:rPr lang="en-US" b="1" dirty="0">
                <a:solidFill>
                  <a:schemeClr val="bg1"/>
                </a:solidFill>
              </a:rPr>
              <a:t> v </a:t>
            </a:r>
            <a:r>
              <a:rPr lang="en-US" b="1" dirty="0" err="1">
                <a:solidFill>
                  <a:schemeClr val="bg1"/>
                </a:solidFill>
              </a:rPr>
              <a:t>Kinyajui</a:t>
            </a:r>
            <a:r>
              <a:rPr lang="en-US" b="1" dirty="0">
                <a:solidFill>
                  <a:schemeClr val="bg1"/>
                </a:solidFill>
              </a:rPr>
              <a:t> t/a Mohamed Kinyanjui Advocates (Civil Case E064 of 2024) [2024] KEHC 16370 (KLR) (Civ) (19 December 2024), </a:t>
            </a:r>
            <a:r>
              <a:rPr lang="en-US" dirty="0">
                <a:solidFill>
                  <a:schemeClr val="bg1"/>
                </a:solidFill>
              </a:rPr>
              <a:t>the advocate was accused of breaching her fiduciary duty by withholding clients' funds amounting to </a:t>
            </a:r>
            <a:r>
              <a:rPr lang="en-US" b="1" dirty="0">
                <a:solidFill>
                  <a:schemeClr val="bg1"/>
                </a:solidFill>
              </a:rPr>
              <a:t>Kes. 5,800,000/- .</a:t>
            </a:r>
          </a:p>
          <a:p>
            <a:r>
              <a:rPr lang="en-US" dirty="0">
                <a:solidFill>
                  <a:schemeClr val="bg1"/>
                </a:solidFill>
              </a:rPr>
              <a:t>Upon hearing and determination of the matter, the court made a declaration that the advocate was in </a:t>
            </a:r>
            <a:r>
              <a:rPr lang="en-US" b="1" dirty="0">
                <a:solidFill>
                  <a:schemeClr val="bg1"/>
                </a:solidFill>
              </a:rPr>
              <a:t>breach of her fiduciary </a:t>
            </a:r>
            <a:r>
              <a:rPr lang="en-US" dirty="0">
                <a:solidFill>
                  <a:schemeClr val="bg1"/>
                </a:solidFill>
              </a:rPr>
              <a:t>and </a:t>
            </a:r>
            <a:r>
              <a:rPr lang="en-US" b="1" dirty="0">
                <a:solidFill>
                  <a:schemeClr val="bg1"/>
                </a:solidFill>
              </a:rPr>
              <a:t>professional duty </a:t>
            </a:r>
            <a:r>
              <a:rPr lang="en-US" dirty="0">
                <a:solidFill>
                  <a:schemeClr val="bg1"/>
                </a:solidFill>
              </a:rPr>
              <a:t>to her client and was ordered to refund the funds in dispute within 30 days from the date of the ruling i.e. 19.12.2024</a:t>
            </a:r>
          </a:p>
        </p:txBody>
      </p:sp>
    </p:spTree>
    <p:extLst>
      <p:ext uri="{BB962C8B-B14F-4D97-AF65-F5344CB8AC3E}">
        <p14:creationId xmlns:p14="http://schemas.microsoft.com/office/powerpoint/2010/main" val="63810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9" name="Picture 8">
              <a:extLst>
                <a:ext uri="{FF2B5EF4-FFF2-40B4-BE49-F238E27FC236}">
                  <a16:creationId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04421" y="796374"/>
            <a:ext cx="10583158" cy="880027"/>
          </a:xfrm>
        </p:spPr>
        <p:txBody>
          <a:bodyPr vert="horz" lIns="91440" tIns="45720" rIns="91440" bIns="45720" rtlCol="0" anchor="ctr">
            <a:normAutofit/>
          </a:bodyPr>
          <a:lstStyle/>
          <a:p>
            <a:pPr>
              <a:lnSpc>
                <a:spcPct val="90000"/>
              </a:lnSpc>
            </a:pPr>
            <a:r>
              <a:rPr lang="en-US" sz="2800" b="1" dirty="0">
                <a:solidFill>
                  <a:srgbClr val="FFFFFF"/>
                </a:solidFill>
              </a:rPr>
              <a:t>4) </a:t>
            </a:r>
            <a:r>
              <a:rPr lang="en-US" sz="2800" b="1" u="sng" dirty="0">
                <a:solidFill>
                  <a:srgbClr val="FFFFFF"/>
                </a:solidFill>
              </a:rPr>
              <a:t>Institution of Criminal Proceedings against the Accused Advocate</a:t>
            </a:r>
          </a:p>
        </p:txBody>
      </p:sp>
      <p:sp>
        <p:nvSpPr>
          <p:cNvPr id="20" name="Rectangle 19">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4294967295"/>
          </p:nvPr>
        </p:nvSpPr>
        <p:spPr>
          <a:xfrm>
            <a:off x="1295401" y="2612256"/>
            <a:ext cx="9601196" cy="3263612"/>
          </a:xfrm>
        </p:spPr>
        <p:txBody>
          <a:bodyPr vert="horz" lIns="91440" tIns="45720" rIns="91440" bIns="45720" rtlCol="0" anchor="t">
            <a:normAutofit lnSpcReduction="10000"/>
          </a:bodyPr>
          <a:lstStyle/>
          <a:p>
            <a:pPr>
              <a:lnSpc>
                <a:spcPct val="90000"/>
              </a:lnSpc>
            </a:pPr>
            <a:r>
              <a:rPr lang="en-US" sz="1800" dirty="0"/>
              <a:t>In </a:t>
            </a:r>
            <a:r>
              <a:rPr lang="en-US" sz="1800" b="1" dirty="0"/>
              <a:t>Kamau John Kinyanjui vs Republic (2010) </a:t>
            </a:r>
            <a:r>
              <a:rPr lang="en-US" sz="1800" b="1" dirty="0" err="1"/>
              <a:t>eKLR</a:t>
            </a:r>
            <a:r>
              <a:rPr lang="en-US" sz="1800" b="1" dirty="0"/>
              <a:t> , Court of Appeal at Nairobi</a:t>
            </a:r>
            <a:r>
              <a:rPr lang="en-US" sz="1800" dirty="0"/>
              <a:t>, the accused advocate was charged on a total of twenty-three counts of theft by an agent contrary to section 283 (c) of the Penal Code. </a:t>
            </a:r>
          </a:p>
          <a:p>
            <a:pPr>
              <a:lnSpc>
                <a:spcPct val="90000"/>
              </a:lnSpc>
            </a:pPr>
            <a:r>
              <a:rPr lang="en-US" sz="1800" dirty="0"/>
              <a:t>The appellant was found guilty on eighteen (18) counts out of the </a:t>
            </a:r>
            <a:br>
              <a:rPr lang="en-US" sz="1800" dirty="0"/>
            </a:br>
            <a:r>
              <a:rPr lang="en-US" sz="1800" dirty="0"/>
              <a:t>twenty three (23) counts he was charged with.</a:t>
            </a:r>
          </a:p>
          <a:p>
            <a:pPr>
              <a:lnSpc>
                <a:spcPct val="90000"/>
              </a:lnSpc>
            </a:pPr>
            <a:r>
              <a:rPr lang="en-US" sz="1800" dirty="0"/>
              <a:t>The court sentenced him to pay a fine of Kshs.50,000/- on each count</a:t>
            </a:r>
          </a:p>
          <a:p>
            <a:pPr>
              <a:lnSpc>
                <a:spcPct val="90000"/>
              </a:lnSpc>
            </a:pPr>
            <a:r>
              <a:rPr lang="en-US" sz="1800" dirty="0"/>
              <a:t>On appeal Justice </a:t>
            </a:r>
            <a:r>
              <a:rPr lang="en-US" sz="1800" dirty="0" err="1"/>
              <a:t>Okubasu</a:t>
            </a:r>
            <a:r>
              <a:rPr lang="en-US" sz="1800" dirty="0"/>
              <a:t>, Otieno and Omollo upheld the lower courts sentence holding that :</a:t>
            </a:r>
          </a:p>
          <a:p>
            <a:pPr marL="457200" lvl="1" indent="0">
              <a:lnSpc>
                <a:spcPct val="90000"/>
              </a:lnSpc>
            </a:pPr>
            <a:r>
              <a:rPr lang="en-US" sz="1800" b="1" i="1" dirty="0"/>
              <a:t>`There was no law which empowered an advocate to remove money which did not belong to him from his clients account and hide such money in an account known only by the lawyer. That, with respect with the appellant (advocate), is stealing and as the money was received for and on behalf of the client; the theft is described as theft by an agent.` </a:t>
            </a:r>
          </a:p>
          <a:p>
            <a:pPr>
              <a:lnSpc>
                <a:spcPct val="90000"/>
              </a:lnSpc>
            </a:pPr>
            <a:endParaRPr lang="en-US" sz="1300" dirty="0"/>
          </a:p>
        </p:txBody>
      </p:sp>
    </p:spTree>
    <p:extLst>
      <p:ext uri="{BB962C8B-B14F-4D97-AF65-F5344CB8AC3E}">
        <p14:creationId xmlns:p14="http://schemas.microsoft.com/office/powerpoint/2010/main" val="2720304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146F2599-26D6-02A7-02BE-AC523581D29E}"/>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7575D7A7-3C36-4508-9BC6-70A93BD3C43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8" name="Picture 7">
              <a:extLst>
                <a:ext uri="{FF2B5EF4-FFF2-40B4-BE49-F238E27FC236}">
                  <a16:creationId xmlns:a16="http://schemas.microsoft.com/office/drawing/2014/main" id="{BC964A0D-06B7-4C16-AC9F-20ADDA8059EB}"/>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F5703F5C-55DF-45CD-BC3F-3BE8F10339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A8C7134F-70F9-4826-A97E-9B39AEA08F5B}"/>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1" name="Picture 10">
              <a:extLst>
                <a:ext uri="{FF2B5EF4-FFF2-40B4-BE49-F238E27FC236}">
                  <a16:creationId xmlns:a16="http://schemas.microsoft.com/office/drawing/2014/main" id="{39351E73-B6DD-4B56-8EE9-C16B5711C46D}"/>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3" name="Straight Connector 12">
            <a:extLst>
              <a:ext uri="{FF2B5EF4-FFF2-40B4-BE49-F238E27FC236}">
                <a16:creationId xmlns:a16="http://schemas.microsoft.com/office/drawing/2014/main" id="{AE446D0E-6531-40B7-A182-FB860243977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5" name="Rectangle 14">
            <a:extLst>
              <a:ext uri="{FF2B5EF4-FFF2-40B4-BE49-F238E27FC236}">
                <a16:creationId xmlns:a16="http://schemas.microsoft.com/office/drawing/2014/main" id="{D59C2C63-D709-4949-9465-29A52CBEDD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EFD2038-15D6-4003-8350-AFEC394EEF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CF519C2-F6BE-41BE-A50E-54B98359C9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1" name="Group 20">
            <a:extLst>
              <a:ext uri="{FF2B5EF4-FFF2-40B4-BE49-F238E27FC236}">
                <a16:creationId xmlns:a16="http://schemas.microsoft.com/office/drawing/2014/main" id="{7767AD93-AD3E-4C62-97D5-E54E14B2EAD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2" name="Rounded Rectangle 17">
              <a:extLst>
                <a:ext uri="{FF2B5EF4-FFF2-40B4-BE49-F238E27FC236}">
                  <a16:creationId xmlns:a16="http://schemas.microsoft.com/office/drawing/2014/main" id="{AA443E8D-EC07-4B8F-B370-2A1153F350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41F0AA1-D12D-4FDB-BF66-D9398ED9303A}"/>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4" name="Rounded Rectangle 20">
              <a:extLst>
                <a:ext uri="{FF2B5EF4-FFF2-40B4-BE49-F238E27FC236}">
                  <a16:creationId xmlns:a16="http://schemas.microsoft.com/office/drawing/2014/main" id="{E2B949DE-0178-4942-80DE-811C1AA4FC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284AA86D-EAE1-4E3F-A54C-7F1E390B6DF5}"/>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Rectangle 1">
            <a:extLst>
              <a:ext uri="{FF2B5EF4-FFF2-40B4-BE49-F238E27FC236}">
                <a16:creationId xmlns:a16="http://schemas.microsoft.com/office/drawing/2014/main" id="{624DDFDC-7576-34A8-D842-879A303DF82A}"/>
              </a:ext>
            </a:extLst>
          </p:cNvPr>
          <p:cNvSpPr/>
          <p:nvPr/>
        </p:nvSpPr>
        <p:spPr>
          <a:xfrm>
            <a:off x="2692398" y="1871131"/>
            <a:ext cx="6815669" cy="1515533"/>
          </a:xfrm>
          <a:prstGeom prst="rect">
            <a:avLst/>
          </a:prstGeom>
        </p:spPr>
        <p:txBody>
          <a:bodyPr vert="horz" lIns="91440" tIns="45720" rIns="91440" bIns="45720" rtlCol="0" anchor="b">
            <a:normAutofit/>
          </a:bodyPr>
          <a:lstStyle/>
          <a:p>
            <a:pPr lvl="0" algn="ctr">
              <a:lnSpc>
                <a:spcPct val="90000"/>
              </a:lnSpc>
              <a:spcBef>
                <a:spcPct val="0"/>
              </a:spcBef>
              <a:spcAft>
                <a:spcPts val="600"/>
              </a:spcAft>
              <a:defRPr/>
            </a:pPr>
            <a:r>
              <a:rPr kumimoji="0" lang="en-US" sz="2200" b="1" i="0" u="none" strike="noStrike" spc="0" normalizeH="0" baseline="0" noProof="0" dirty="0">
                <a:ln w="3175" cmpd="sng">
                  <a:noFill/>
                </a:ln>
                <a:solidFill>
                  <a:schemeClr val="bg1"/>
                </a:solidFill>
                <a:uLnTx/>
                <a:uFillTx/>
                <a:latin typeface="+mj-lt"/>
                <a:ea typeface="+mj-ea"/>
                <a:cs typeface="+mj-cs"/>
                <a:sym typeface="Overlock"/>
              </a:rPr>
              <a:t>PART 2</a:t>
            </a:r>
            <a:br>
              <a:rPr kumimoji="0" lang="en-US" sz="2200" b="1" i="0" u="none" strike="noStrike" spc="0" normalizeH="0" baseline="0" noProof="0" dirty="0">
                <a:ln w="3175" cmpd="sng">
                  <a:noFill/>
                </a:ln>
                <a:solidFill>
                  <a:schemeClr val="bg1"/>
                </a:solidFill>
                <a:uLnTx/>
                <a:uFillTx/>
                <a:latin typeface="+mj-lt"/>
                <a:ea typeface="+mj-ea"/>
                <a:cs typeface="+mj-cs"/>
                <a:sym typeface="Overlock"/>
              </a:rPr>
            </a:br>
            <a:r>
              <a:rPr kumimoji="0" lang="en-US" sz="2200" b="1" i="0" u="none" strike="noStrike" spc="0" normalizeH="0" baseline="0" noProof="0" dirty="0">
                <a:ln w="3175" cmpd="sng">
                  <a:noFill/>
                </a:ln>
                <a:solidFill>
                  <a:schemeClr val="bg1"/>
                </a:solidFill>
                <a:uLnTx/>
                <a:uFillTx/>
                <a:latin typeface="+mj-lt"/>
                <a:ea typeface="+mj-ea"/>
                <a:cs typeface="+mj-cs"/>
                <a:sym typeface="Overlock"/>
              </a:rPr>
              <a:t/>
            </a:r>
            <a:br>
              <a:rPr kumimoji="0" lang="en-US" sz="2200" b="1" i="0" u="none" strike="noStrike" spc="0" normalizeH="0" baseline="0" noProof="0" dirty="0">
                <a:ln w="3175" cmpd="sng">
                  <a:noFill/>
                </a:ln>
                <a:solidFill>
                  <a:schemeClr val="bg1"/>
                </a:solidFill>
                <a:uLnTx/>
                <a:uFillTx/>
                <a:latin typeface="+mj-lt"/>
                <a:ea typeface="+mj-ea"/>
                <a:cs typeface="+mj-cs"/>
                <a:sym typeface="Overlock"/>
              </a:rPr>
            </a:br>
            <a:r>
              <a:rPr kumimoji="0" lang="en-US" sz="2200" b="1" i="0" u="none" strike="noStrike" spc="0" normalizeH="0" baseline="0" noProof="0" dirty="0">
                <a:ln w="3175" cmpd="sng">
                  <a:noFill/>
                </a:ln>
                <a:solidFill>
                  <a:schemeClr val="bg1"/>
                </a:solidFill>
                <a:uLnTx/>
                <a:uFillTx/>
                <a:latin typeface="+mj-lt"/>
                <a:ea typeface="+mj-ea"/>
                <a:cs typeface="+mj-cs"/>
                <a:sym typeface="Overlock"/>
              </a:rPr>
              <a:t>LEGAL, FRAMEWORK AND RECOMMENDATION.</a:t>
            </a:r>
            <a:endParaRPr kumimoji="0" lang="en-US" sz="2200" b="0" i="0" u="none" strike="noStrike" spc="0" normalizeH="0" baseline="0" noProof="0" dirty="0">
              <a:ln w="3175" cmpd="sng">
                <a:noFill/>
              </a:ln>
              <a:solidFill>
                <a:schemeClr val="bg1"/>
              </a:solidFill>
              <a:uLnTx/>
              <a:uFillTx/>
              <a:latin typeface="+mj-lt"/>
              <a:ea typeface="+mj-ea"/>
              <a:cs typeface="+mj-cs"/>
            </a:endParaRPr>
          </a:p>
        </p:txBody>
      </p:sp>
      <p:cxnSp>
        <p:nvCxnSpPr>
          <p:cNvPr id="27" name="Straight Connector 26">
            <a:extLst>
              <a:ext uri="{FF2B5EF4-FFF2-40B4-BE49-F238E27FC236}">
                <a16:creationId xmlns:a16="http://schemas.microsoft.com/office/drawing/2014/main" id="{0772CE55-4C36-44F1-A9BD-379BEB84317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618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461247"/>
            <a:ext cx="9601196" cy="824752"/>
          </a:xfrm>
        </p:spPr>
        <p:txBody>
          <a:bodyPr>
            <a:normAutofit/>
          </a:bodyPr>
          <a:lstStyle/>
          <a:p>
            <a:pPr algn="just"/>
            <a:r>
              <a:rPr lang="en-US" sz="2400" b="1" dirty="0">
                <a:solidFill>
                  <a:schemeClr val="tx1"/>
                </a:solidFill>
              </a:rPr>
              <a:t>1)The LSK, Code of Standards of Professional Practice and Ethical Conduct, (SOPPEC)</a:t>
            </a:r>
          </a:p>
        </p:txBody>
      </p:sp>
      <p:graphicFrame>
        <p:nvGraphicFramePr>
          <p:cNvPr id="6" name="Content Placeholder 2">
            <a:extLst>
              <a:ext uri="{FF2B5EF4-FFF2-40B4-BE49-F238E27FC236}">
                <a16:creationId xmlns:a16="http://schemas.microsoft.com/office/drawing/2014/main" id="{8B53E4DD-17BB-DFD4-66A7-57802A2F0E94}"/>
              </a:ext>
            </a:extLst>
          </p:cNvPr>
          <p:cNvGraphicFramePr>
            <a:graphicFrameLocks noGrp="1"/>
          </p:cNvGraphicFramePr>
          <p:nvPr>
            <p:ph idx="1"/>
            <p:extLst>
              <p:ext uri="{D42A27DB-BD31-4B8C-83A1-F6EECF244321}">
                <p14:modId xmlns:p14="http://schemas.microsoft.com/office/powerpoint/2010/main" val="2040879580"/>
              </p:ext>
            </p:extLst>
          </p:nvPr>
        </p:nvGraphicFramePr>
        <p:xfrm>
          <a:off x="1008994" y="2438401"/>
          <a:ext cx="10016358" cy="374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374236" y="679449"/>
            <a:ext cx="5070517" cy="769441"/>
          </a:xfrm>
          <a:prstGeom prst="rect">
            <a:avLst/>
          </a:prstGeom>
        </p:spPr>
        <p:txBody>
          <a:bodyPr wrap="square">
            <a:spAutoFit/>
          </a:bodyPr>
          <a:lstStyle/>
          <a:p>
            <a:pPr algn="ctr"/>
            <a:r>
              <a:rPr lang="en-GB" sz="4400" b="1" dirty="0">
                <a:solidFill>
                  <a:srgbClr val="C00000"/>
                </a:solidFill>
              </a:rPr>
              <a:t>Legal Framework</a:t>
            </a:r>
            <a:endParaRPr lang="en-US" sz="4400" b="1" dirty="0">
              <a:solidFill>
                <a:srgbClr val="C00000"/>
              </a:solidFill>
            </a:endParaRPr>
          </a:p>
        </p:txBody>
      </p:sp>
    </p:spTree>
    <p:extLst>
      <p:ext uri="{BB962C8B-B14F-4D97-AF65-F5344CB8AC3E}">
        <p14:creationId xmlns:p14="http://schemas.microsoft.com/office/powerpoint/2010/main" val="2591583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2F6A24-139E-4EB5-86D2-431F42EF85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963AE85-BE5D-4975-BACF-DDDCC9C2ACD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1E7751F0-16BF-4A9D-B778-5D46B92B4470}"/>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1D755924-121A-47AA-8613-995D4108BC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B4D2AFDA-19BE-4455-830E-1541E5D7BAE6}"/>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0FB15EBF-E414-4E00-87E7-700A78A60F61}"/>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6094412" y="982132"/>
            <a:ext cx="4802185" cy="1303867"/>
          </a:xfrm>
        </p:spPr>
        <p:txBody>
          <a:bodyPr>
            <a:normAutofit/>
          </a:bodyPr>
          <a:lstStyle/>
          <a:p>
            <a:pPr>
              <a:lnSpc>
                <a:spcPct val="90000"/>
              </a:lnSpc>
            </a:pPr>
            <a:r>
              <a:rPr lang="en-US" sz="4100" b="1"/>
              <a:t>2) Advocates (Accounts) Rules</a:t>
            </a:r>
          </a:p>
        </p:txBody>
      </p:sp>
      <p:sp>
        <p:nvSpPr>
          <p:cNvPr id="18" name="Rectangle 17">
            <a:extLst>
              <a:ext uri="{FF2B5EF4-FFF2-40B4-BE49-F238E27FC236}">
                <a16:creationId xmlns:a16="http://schemas.microsoft.com/office/drawing/2014/main" id="{C9DA5B05-DD14-4860-AC45-02A8D2EE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ipboard with a pen and glasses&#10;&#10;AI-generated content may be incorrect."/>
          <p:cNvPicPr>
            <a:picLocks noChangeAspect="1"/>
          </p:cNvPicPr>
          <p:nvPr/>
        </p:nvPicPr>
        <p:blipFill>
          <a:blip r:embed="rId5">
            <a:extLst>
              <a:ext uri="{28A0092B-C50C-407E-A947-70E740481C1C}">
                <a14:useLocalDpi xmlns:a14="http://schemas.microsoft.com/office/drawing/2010/main" val="0"/>
              </a:ext>
            </a:extLst>
          </a:blip>
          <a:srcRect l="18473" r="14670" b="-1"/>
          <a:stretch>
            <a:fillRect/>
          </a:stretch>
        </p:blipFill>
        <p:spPr>
          <a:xfrm>
            <a:off x="1412683" y="1410208"/>
            <a:ext cx="3876801" cy="3858780"/>
          </a:xfrm>
          <a:prstGeom prst="rect">
            <a:avLst/>
          </a:prstGeom>
        </p:spPr>
      </p:pic>
      <p:cxnSp>
        <p:nvCxnSpPr>
          <p:cNvPr id="20" name="Straight Connector 19">
            <a:extLst>
              <a:ext uri="{FF2B5EF4-FFF2-40B4-BE49-F238E27FC236}">
                <a16:creationId xmlns:a16="http://schemas.microsoft.com/office/drawing/2014/main" id="{36BE37AC-AD36-4C42-9B8C-C5500F4E7C6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5" name="Content Placeholder 4">
            <a:extLst>
              <a:ext uri="{FF2B5EF4-FFF2-40B4-BE49-F238E27FC236}">
                <a16:creationId xmlns:a16="http://schemas.microsoft.com/office/drawing/2014/main" id="{E36C8223-76F5-F61D-89C5-7661DDC26842}"/>
              </a:ext>
            </a:extLst>
          </p:cNvPr>
          <p:cNvGraphicFramePr>
            <a:graphicFrameLocks noGrp="1"/>
          </p:cNvGraphicFramePr>
          <p:nvPr>
            <p:ph idx="1"/>
            <p:extLst>
              <p:ext uri="{D42A27DB-BD31-4B8C-83A1-F6EECF244321}">
                <p14:modId xmlns:p14="http://schemas.microsoft.com/office/powerpoint/2010/main" val="2490419483"/>
              </p:ext>
            </p:extLst>
          </p:nvPr>
        </p:nvGraphicFramePr>
        <p:xfrm>
          <a:off x="6094412" y="2398857"/>
          <a:ext cx="5022406" cy="37076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19806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78BE18-6882-4FAA-BC8C-CA216E9638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34F12D-8C0F-46CA-9F4A-D56193C37E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 name="Picture 4"/>
          <p:cNvPicPr>
            <a:picLocks noChangeAspect="1"/>
          </p:cNvPicPr>
          <p:nvPr/>
        </p:nvPicPr>
        <p:blipFill>
          <a:blip r:embed="rId3">
            <a:alphaModFix amt="25000"/>
            <a:extLst>
              <a:ext uri="{28A0092B-C50C-407E-A947-70E740481C1C}">
                <a14:useLocalDpi xmlns:a14="http://schemas.microsoft.com/office/drawing/2010/main" val="0"/>
              </a:ext>
            </a:extLst>
          </a:blip>
          <a:srcRect t="15140" r="1" b="1"/>
          <a:stretch>
            <a:fillRect/>
          </a:stretch>
        </p:blipFill>
        <p:spPr>
          <a:xfrm>
            <a:off x="486138" y="486568"/>
            <a:ext cx="11227442" cy="5883295"/>
          </a:xfrm>
          <a:prstGeom prst="rect">
            <a:avLst/>
          </a:prstGeom>
        </p:spPr>
      </p:pic>
      <p:sp>
        <p:nvSpPr>
          <p:cNvPr id="14" name="Rectangle 13">
            <a:extLst>
              <a:ext uri="{FF2B5EF4-FFF2-40B4-BE49-F238E27FC236}">
                <a16:creationId xmlns:a16="http://schemas.microsoft.com/office/drawing/2014/main" id="{F3838012-22B6-4303-8F29-04E1419B3A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295402" y="982132"/>
            <a:ext cx="9601196" cy="1303867"/>
          </a:xfrm>
        </p:spPr>
        <p:txBody>
          <a:bodyPr>
            <a:normAutofit/>
          </a:bodyPr>
          <a:lstStyle/>
          <a:p>
            <a:r>
              <a:rPr lang="en-US" b="1" dirty="0">
                <a:solidFill>
                  <a:schemeClr val="tx1"/>
                </a:solidFill>
              </a:rPr>
              <a:t>3) Advocates (Deposit Interest) Rules</a:t>
            </a:r>
          </a:p>
        </p:txBody>
      </p:sp>
      <p:cxnSp>
        <p:nvCxnSpPr>
          <p:cNvPr id="16" name="Straight Connector 15">
            <a:extLst>
              <a:ext uri="{FF2B5EF4-FFF2-40B4-BE49-F238E27FC236}">
                <a16:creationId xmlns:a16="http://schemas.microsoft.com/office/drawing/2014/main" id="{AB061FF5-9F81-427C-8DA5-3989395517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2351" y="2421466"/>
            <a:ext cx="9407298"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F03F5A17-2CE9-4ADD-9FAF-C1A0BB39CD0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useBgFill="1">
          <p:nvSpPr>
            <p:cNvPr id="19" name="Rounded Rectangle 20">
              <a:extLst>
                <a:ext uri="{FF2B5EF4-FFF2-40B4-BE49-F238E27FC236}">
                  <a16:creationId xmlns:a16="http://schemas.microsoft.com/office/drawing/2014/main" id="{4A88F887-B43E-4CD1-BCE2-739013C68D3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0" name="Picture 19">
              <a:extLst>
                <a:ext uri="{FF2B5EF4-FFF2-40B4-BE49-F238E27FC236}">
                  <a16:creationId xmlns:a16="http://schemas.microsoft.com/office/drawing/2014/main" id="{2C9D3412-AB4A-4E20-9A79-B2C80D198BC9}"/>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1" name="Rounded Rectangle 22">
              <a:extLst>
                <a:ext uri="{FF2B5EF4-FFF2-40B4-BE49-F238E27FC236}">
                  <a16:creationId xmlns:a16="http://schemas.microsoft.com/office/drawing/2014/main" id="{A1D7D010-E182-46E6-9264-B39552853FE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2" name="Picture 21">
              <a:extLst>
                <a:ext uri="{FF2B5EF4-FFF2-40B4-BE49-F238E27FC236}">
                  <a16:creationId xmlns:a16="http://schemas.microsoft.com/office/drawing/2014/main" id="{F4783A7B-2E08-42E4-87EC-EE59B873DFB1}"/>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3" name="Content Placeholder 2"/>
          <p:cNvSpPr>
            <a:spLocks noGrp="1"/>
          </p:cNvSpPr>
          <p:nvPr>
            <p:ph idx="1"/>
          </p:nvPr>
        </p:nvSpPr>
        <p:spPr>
          <a:xfrm>
            <a:off x="1295401" y="2556932"/>
            <a:ext cx="9601196" cy="3318936"/>
          </a:xfrm>
        </p:spPr>
        <p:txBody>
          <a:bodyPr>
            <a:normAutofit/>
          </a:bodyPr>
          <a:lstStyle/>
          <a:p>
            <a:r>
              <a:rPr lang="en-US" b="1" dirty="0">
                <a:solidFill>
                  <a:schemeClr val="tx1"/>
                </a:solidFill>
              </a:rPr>
              <a:t>Rule 4: </a:t>
            </a:r>
            <a:r>
              <a:rPr lang="en-US" dirty="0">
                <a:solidFill>
                  <a:schemeClr val="tx1"/>
                </a:solidFill>
              </a:rPr>
              <a:t>An advocate is liable to account to a client for interest received on monies deposited in the client account.</a:t>
            </a:r>
          </a:p>
        </p:txBody>
      </p:sp>
    </p:spTree>
    <p:extLst>
      <p:ext uri="{BB962C8B-B14F-4D97-AF65-F5344CB8AC3E}">
        <p14:creationId xmlns:p14="http://schemas.microsoft.com/office/powerpoint/2010/main" val="41715287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buSzPts val="2610"/>
            </a:pPr>
            <a:r>
              <a:rPr lang="en-US" b="1" dirty="0">
                <a:solidFill>
                  <a:schemeClr val="tx1"/>
                </a:solidFill>
                <a:ea typeface="Overlock"/>
                <a:cs typeface="Overlock"/>
                <a:sym typeface="Overlock"/>
              </a:rPr>
              <a:t>Agenda </a:t>
            </a:r>
          </a:p>
        </p:txBody>
      </p:sp>
      <p:sp>
        <p:nvSpPr>
          <p:cNvPr id="3" name="Content Placeholder 2"/>
          <p:cNvSpPr>
            <a:spLocks noGrp="1"/>
          </p:cNvSpPr>
          <p:nvPr>
            <p:ph idx="1"/>
          </p:nvPr>
        </p:nvSpPr>
        <p:spPr>
          <a:xfrm>
            <a:off x="1449977" y="2512541"/>
            <a:ext cx="4258492" cy="3616409"/>
          </a:xfrm>
        </p:spPr>
        <p:txBody>
          <a:bodyPr>
            <a:normAutofit fontScale="40000" lnSpcReduction="20000"/>
          </a:bodyPr>
          <a:lstStyle/>
          <a:p>
            <a:pPr marL="514350" indent="-514350" algn="just">
              <a:buFont typeface="+mj-lt"/>
              <a:buAutoNum type="romanLcPeriod"/>
            </a:pPr>
            <a:r>
              <a:rPr lang="en-US" sz="4500" dirty="0">
                <a:latin typeface="+mj-lt"/>
              </a:rPr>
              <a:t>Introduction</a:t>
            </a:r>
          </a:p>
          <a:p>
            <a:pPr marL="514350" indent="-514350" algn="just">
              <a:buFont typeface="+mj-lt"/>
              <a:buAutoNum type="romanLcPeriod"/>
            </a:pPr>
            <a:r>
              <a:rPr lang="en-GB" sz="4500" dirty="0">
                <a:latin typeface="+mj-lt"/>
              </a:rPr>
              <a:t>The Advocates Fiduciary duty</a:t>
            </a:r>
            <a:endParaRPr lang="en-US" sz="4500" dirty="0">
              <a:latin typeface="+mj-lt"/>
            </a:endParaRPr>
          </a:p>
          <a:p>
            <a:pPr marL="514350" indent="-514350" algn="just">
              <a:buFont typeface="+mj-lt"/>
              <a:buAutoNum type="romanLcPeriod"/>
            </a:pPr>
            <a:r>
              <a:rPr lang="en-US" sz="4500" dirty="0">
                <a:latin typeface="+mj-lt"/>
              </a:rPr>
              <a:t>Pillars of Advocates’ Fiduciary Duty</a:t>
            </a:r>
          </a:p>
          <a:p>
            <a:pPr marL="514350" indent="-514350" algn="just">
              <a:buFont typeface="+mj-lt"/>
              <a:buAutoNum type="romanLcPeriod"/>
            </a:pPr>
            <a:r>
              <a:rPr lang="en-US" sz="4500" dirty="0">
                <a:latin typeface="+mj-lt"/>
              </a:rPr>
              <a:t>Misappropriation or Conversion of Client’s Funds</a:t>
            </a:r>
          </a:p>
          <a:p>
            <a:pPr marL="514350" indent="-514350" algn="just">
              <a:buFont typeface="+mj-lt"/>
              <a:buAutoNum type="romanLcPeriod"/>
            </a:pPr>
            <a:r>
              <a:rPr lang="en-US" sz="4500" dirty="0">
                <a:latin typeface="+mj-lt"/>
              </a:rPr>
              <a:t>How Advocates Misappropriate Clients’ Funds</a:t>
            </a:r>
          </a:p>
          <a:p>
            <a:pPr marL="514350" indent="-514350" algn="just">
              <a:buFont typeface="+mj-lt"/>
              <a:buAutoNum type="romanLcPeriod"/>
            </a:pPr>
            <a:r>
              <a:rPr lang="en-US" sz="4500" dirty="0">
                <a:latin typeface="+mj-lt"/>
              </a:rPr>
              <a:t>Statistics on complaints received by ACC on Unlawful Retention of Clients’ Funds.</a:t>
            </a:r>
          </a:p>
          <a:p>
            <a:pPr marL="0" indent="0">
              <a:buNone/>
            </a:pPr>
            <a:r>
              <a:rPr lang="en-US" sz="2200" b="1" dirty="0">
                <a:solidFill>
                  <a:srgbClr val="3333FF"/>
                </a:solidFill>
                <a:latin typeface="+mj-lt"/>
                <a:cs typeface="Times New Roman" panose="02020603050405020304" pitchFamily="18" charset="0"/>
              </a:rPr>
              <a:t/>
            </a:r>
            <a:br>
              <a:rPr lang="en-US" sz="2200" b="1" dirty="0">
                <a:solidFill>
                  <a:srgbClr val="3333FF"/>
                </a:solidFill>
                <a:latin typeface="+mj-lt"/>
                <a:cs typeface="Times New Roman" panose="02020603050405020304" pitchFamily="18" charset="0"/>
              </a:rPr>
            </a:br>
            <a:endParaRPr lang="en-US" sz="2200" dirty="0">
              <a:solidFill>
                <a:srgbClr val="FF0000"/>
              </a:solidFill>
              <a:latin typeface="+mj-lt"/>
              <a:ea typeface="Overlock"/>
              <a:cs typeface="Overlock"/>
              <a:sym typeface="Overlock"/>
            </a:endParaRPr>
          </a:p>
          <a:p>
            <a:pPr marL="0" lvl="0" indent="0" algn="just">
              <a:spcBef>
                <a:spcPts val="0"/>
              </a:spcBef>
              <a:spcAft>
                <a:spcPts val="0"/>
              </a:spcAft>
              <a:buSzPts val="2610"/>
              <a:buNone/>
            </a:pPr>
            <a:endParaRPr lang="en-US" dirty="0">
              <a:latin typeface="+mj-lt"/>
              <a:ea typeface="Overlock"/>
              <a:cs typeface="Overlock"/>
              <a:sym typeface="Overlock"/>
            </a:endParaRPr>
          </a:p>
          <a:p>
            <a:endParaRPr lang="en-US" dirty="0"/>
          </a:p>
        </p:txBody>
      </p:sp>
      <p:sp>
        <p:nvSpPr>
          <p:cNvPr id="4" name="Content Placeholder 2"/>
          <p:cNvSpPr txBox="1">
            <a:spLocks/>
          </p:cNvSpPr>
          <p:nvPr/>
        </p:nvSpPr>
        <p:spPr>
          <a:xfrm>
            <a:off x="6139543" y="2512540"/>
            <a:ext cx="4924697" cy="3616409"/>
          </a:xfrm>
          <a:prstGeom prst="rect">
            <a:avLst/>
          </a:prstGeom>
        </p:spPr>
        <p:txBody>
          <a:bodyPr vert="horz" lIns="91440" tIns="45720" rIns="91440" bIns="45720" rtlCol="0" anchor="t">
            <a:normAutofit fontScale="6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buNone/>
            </a:pPr>
            <a:r>
              <a:rPr lang="en-US" sz="3200" dirty="0">
                <a:solidFill>
                  <a:schemeClr val="accent1"/>
                </a:solidFill>
                <a:latin typeface="+mj-lt"/>
              </a:rPr>
              <a:t>vi. </a:t>
            </a:r>
            <a:r>
              <a:rPr lang="en-US" sz="3200" dirty="0">
                <a:latin typeface="+mj-lt"/>
              </a:rPr>
              <a:t>How Misappropriation of Clients Funds/Property Breaches the Code of Professional Conduct</a:t>
            </a:r>
          </a:p>
          <a:p>
            <a:pPr marL="0" indent="0" algn="just">
              <a:buNone/>
            </a:pPr>
            <a:r>
              <a:rPr lang="en-US" sz="3200" dirty="0">
                <a:solidFill>
                  <a:schemeClr val="accent1"/>
                </a:solidFill>
                <a:latin typeface="+mj-lt"/>
              </a:rPr>
              <a:t>vii. </a:t>
            </a:r>
            <a:r>
              <a:rPr lang="en-US" sz="3200" dirty="0">
                <a:latin typeface="+mj-lt"/>
              </a:rPr>
              <a:t>Consequences of </a:t>
            </a:r>
            <a:r>
              <a:rPr lang="en-US" sz="3200" dirty="0"/>
              <a:t>Misappropriation of Clients’ Funds/Property</a:t>
            </a:r>
            <a:endParaRPr lang="en-US" sz="3200" dirty="0">
              <a:latin typeface="+mj-lt"/>
            </a:endParaRPr>
          </a:p>
          <a:p>
            <a:pPr marL="0" indent="0">
              <a:buNone/>
            </a:pPr>
            <a:r>
              <a:rPr lang="en-US" sz="3200" dirty="0">
                <a:solidFill>
                  <a:schemeClr val="accent1"/>
                </a:solidFill>
                <a:latin typeface="+mj-lt"/>
              </a:rPr>
              <a:t>viii. </a:t>
            </a:r>
            <a:r>
              <a:rPr lang="en-US" sz="3200" dirty="0">
                <a:latin typeface="+mj-lt"/>
              </a:rPr>
              <a:t>Legal Framework Governing </a:t>
            </a:r>
            <a:r>
              <a:rPr lang="en-US" sz="3200" dirty="0"/>
              <a:t>Misappropriation of Clients’ Funds/Property</a:t>
            </a:r>
            <a:endParaRPr lang="en-US" sz="3200" dirty="0">
              <a:latin typeface="+mj-lt"/>
            </a:endParaRPr>
          </a:p>
          <a:p>
            <a:pPr marL="0" indent="0">
              <a:buNone/>
            </a:pPr>
            <a:r>
              <a:rPr lang="en-US" sz="3200" dirty="0">
                <a:solidFill>
                  <a:schemeClr val="accent1"/>
                </a:solidFill>
                <a:latin typeface="+mj-lt"/>
              </a:rPr>
              <a:t>ix. </a:t>
            </a:r>
            <a:r>
              <a:rPr lang="en-US" sz="3200" dirty="0">
                <a:latin typeface="+mj-lt"/>
              </a:rPr>
              <a:t>Recommendations</a:t>
            </a:r>
          </a:p>
          <a:p>
            <a:pPr marL="0" indent="0">
              <a:buNone/>
            </a:pPr>
            <a:r>
              <a:rPr lang="en-US" sz="3200" dirty="0">
                <a:solidFill>
                  <a:schemeClr val="accent1">
                    <a:lumMod val="75000"/>
                  </a:schemeClr>
                </a:solidFill>
                <a:latin typeface="+mj-lt"/>
              </a:rPr>
              <a:t>x.  </a:t>
            </a:r>
            <a:r>
              <a:rPr lang="en-US" sz="3200" dirty="0">
                <a:latin typeface="+mj-lt"/>
              </a:rPr>
              <a:t>Conclusion</a:t>
            </a:r>
          </a:p>
          <a:p>
            <a:pPr marL="0" indent="0">
              <a:buFont typeface="Arial"/>
              <a:buNone/>
            </a:pPr>
            <a:r>
              <a:rPr lang="en-US" sz="2200" b="1" dirty="0">
                <a:solidFill>
                  <a:srgbClr val="3333FF"/>
                </a:solidFill>
                <a:latin typeface="+mj-lt"/>
                <a:cs typeface="Times New Roman" panose="02020603050405020304" pitchFamily="18" charset="0"/>
              </a:rPr>
              <a:t/>
            </a:r>
            <a:br>
              <a:rPr lang="en-US" sz="2200" b="1" dirty="0">
                <a:solidFill>
                  <a:srgbClr val="3333FF"/>
                </a:solidFill>
                <a:latin typeface="+mj-lt"/>
                <a:cs typeface="Times New Roman" panose="02020603050405020304" pitchFamily="18" charset="0"/>
              </a:rPr>
            </a:br>
            <a:endParaRPr lang="en-US" sz="2200" dirty="0">
              <a:solidFill>
                <a:srgbClr val="FF0000"/>
              </a:solidFill>
              <a:latin typeface="+mj-lt"/>
              <a:ea typeface="Overlock"/>
              <a:cs typeface="Overlock"/>
              <a:sym typeface="Overlock"/>
            </a:endParaRPr>
          </a:p>
          <a:p>
            <a:pPr marL="0" indent="0" algn="just">
              <a:spcBef>
                <a:spcPts val="0"/>
              </a:spcBef>
              <a:spcAft>
                <a:spcPts val="0"/>
              </a:spcAft>
              <a:buSzPts val="2610"/>
              <a:buFont typeface="Arial"/>
              <a:buNone/>
            </a:pPr>
            <a:endParaRPr lang="en-US" dirty="0">
              <a:latin typeface="+mj-lt"/>
              <a:ea typeface="Overlock"/>
              <a:cs typeface="Overlock"/>
              <a:sym typeface="Overlock"/>
            </a:endParaRPr>
          </a:p>
          <a:p>
            <a:endParaRPr lang="en-US" dirty="0"/>
          </a:p>
        </p:txBody>
      </p:sp>
    </p:spTree>
    <p:extLst>
      <p:ext uri="{BB962C8B-B14F-4D97-AF65-F5344CB8AC3E}">
        <p14:creationId xmlns:p14="http://schemas.microsoft.com/office/powerpoint/2010/main" val="3086610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58091" y="721407"/>
            <a:ext cx="9601200" cy="741634"/>
          </a:xfrm>
        </p:spPr>
        <p:txBody>
          <a:bodyPr>
            <a:normAutofit fontScale="90000"/>
          </a:bodyPr>
          <a:lstStyle/>
          <a:p>
            <a:r>
              <a:rPr lang="en-US" b="1">
                <a:solidFill>
                  <a:srgbClr val="3333FF"/>
                </a:solidFill>
              </a:rPr>
              <a:t>4) </a:t>
            </a:r>
            <a:r>
              <a:rPr lang="en-US" sz="4000" b="1">
                <a:solidFill>
                  <a:srgbClr val="3333FF"/>
                </a:solidFill>
              </a:rPr>
              <a:t>Advocates (Accountant’s Certificate) Rules</a:t>
            </a:r>
            <a:endParaRPr lang="en-US" sz="4000" b="1" dirty="0">
              <a:solidFill>
                <a:srgbClr val="3333FF"/>
              </a:solidFill>
            </a:endParaRPr>
          </a:p>
        </p:txBody>
      </p:sp>
      <p:graphicFrame>
        <p:nvGraphicFramePr>
          <p:cNvPr id="6" name="Content Placeholder 2">
            <a:extLst>
              <a:ext uri="{FF2B5EF4-FFF2-40B4-BE49-F238E27FC236}">
                <a16:creationId xmlns:a16="http://schemas.microsoft.com/office/drawing/2014/main" id="{814EB7E9-0873-2588-60D8-60D54BFDCD33}"/>
              </a:ext>
            </a:extLst>
          </p:cNvPr>
          <p:cNvGraphicFramePr>
            <a:graphicFrameLocks noGrp="1"/>
          </p:cNvGraphicFramePr>
          <p:nvPr>
            <p:ph idx="4294967295"/>
            <p:extLst>
              <p:ext uri="{D42A27DB-BD31-4B8C-83A1-F6EECF244321}">
                <p14:modId xmlns:p14="http://schemas.microsoft.com/office/powerpoint/2010/main" val="2998449879"/>
              </p:ext>
            </p:extLst>
          </p:nvPr>
        </p:nvGraphicFramePr>
        <p:xfrm>
          <a:off x="1058091" y="1694329"/>
          <a:ext cx="7270633" cy="4366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8724" y="1628084"/>
            <a:ext cx="2971119" cy="4058437"/>
          </a:xfrm>
          <a:prstGeom prst="rect">
            <a:avLst/>
          </a:prstGeom>
          <a:ln>
            <a:noFill/>
          </a:ln>
          <a:effectLst>
            <a:softEdge rad="112500"/>
          </a:effectLst>
        </p:spPr>
      </p:pic>
    </p:spTree>
    <p:extLst>
      <p:ext uri="{BB962C8B-B14F-4D97-AF65-F5344CB8AC3E}">
        <p14:creationId xmlns:p14="http://schemas.microsoft.com/office/powerpoint/2010/main" val="1254511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923D3-8306-6F03-069C-DBBF560656F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1E577F4-18E1-0BB2-AD06-C1A089B097D6}"/>
              </a:ext>
            </a:extLst>
          </p:cNvPr>
          <p:cNvPicPr>
            <a:picLocks noChangeAspect="1"/>
          </p:cNvPicPr>
          <p:nvPr/>
        </p:nvPicPr>
        <p:blipFill>
          <a:blip r:embed="rId2">
            <a:alphaModFix amt="25000"/>
            <a:extLst>
              <a:ext uri="{28A0092B-C50C-407E-A947-70E740481C1C}">
                <a14:useLocalDpi xmlns:a14="http://schemas.microsoft.com/office/drawing/2010/main" val="0"/>
              </a:ext>
            </a:extLst>
          </a:blip>
          <a:srcRect t="15140" r="1" b="1"/>
          <a:stretch>
            <a:fillRect/>
          </a:stretch>
        </p:blipFill>
        <p:spPr>
          <a:xfrm>
            <a:off x="486138" y="486568"/>
            <a:ext cx="11227442" cy="5883295"/>
          </a:xfrm>
          <a:prstGeom prst="rect">
            <a:avLst/>
          </a:prstGeom>
        </p:spPr>
      </p:pic>
      <p:sp>
        <p:nvSpPr>
          <p:cNvPr id="2" name="Title 1">
            <a:extLst>
              <a:ext uri="{FF2B5EF4-FFF2-40B4-BE49-F238E27FC236}">
                <a16:creationId xmlns:a16="http://schemas.microsoft.com/office/drawing/2014/main" id="{F288C824-D241-E541-F21E-6594DEF12111}"/>
              </a:ext>
            </a:extLst>
          </p:cNvPr>
          <p:cNvSpPr>
            <a:spLocks noGrp="1"/>
          </p:cNvSpPr>
          <p:nvPr>
            <p:ph type="title"/>
          </p:nvPr>
        </p:nvSpPr>
        <p:spPr>
          <a:xfrm>
            <a:off x="1295402" y="982132"/>
            <a:ext cx="9601196" cy="1056875"/>
          </a:xfrm>
        </p:spPr>
        <p:txBody>
          <a:bodyPr>
            <a:normAutofit/>
          </a:bodyPr>
          <a:lstStyle/>
          <a:p>
            <a:r>
              <a:rPr lang="en-US" b="1" dirty="0">
                <a:solidFill>
                  <a:schemeClr val="tx1"/>
                </a:solidFill>
              </a:rPr>
              <a:t> 5) Advocates Right to Lien</a:t>
            </a:r>
          </a:p>
        </p:txBody>
      </p:sp>
      <p:sp>
        <p:nvSpPr>
          <p:cNvPr id="3" name="Content Placeholder 2">
            <a:extLst>
              <a:ext uri="{FF2B5EF4-FFF2-40B4-BE49-F238E27FC236}">
                <a16:creationId xmlns:a16="http://schemas.microsoft.com/office/drawing/2014/main" id="{E6FB22D3-AEED-60A3-07FA-4788C4487313}"/>
              </a:ext>
            </a:extLst>
          </p:cNvPr>
          <p:cNvSpPr>
            <a:spLocks noGrp="1"/>
          </p:cNvSpPr>
          <p:nvPr>
            <p:ph idx="1"/>
          </p:nvPr>
        </p:nvSpPr>
        <p:spPr>
          <a:xfrm>
            <a:off x="1295401" y="2556932"/>
            <a:ext cx="9601196" cy="354434"/>
          </a:xfrm>
        </p:spPr>
        <p:txBody>
          <a:bodyPr numCol="1">
            <a:normAutofit fontScale="25000" lnSpcReduction="20000"/>
          </a:bodyPr>
          <a:lstStyle/>
          <a:p>
            <a:pPr marL="0" indent="0">
              <a:buNone/>
            </a:pPr>
            <a:r>
              <a:rPr lang="en-US" sz="7200" b="1" dirty="0"/>
              <a:t>Lien</a:t>
            </a:r>
            <a:r>
              <a:rPr lang="en-US" sz="7200" dirty="0"/>
              <a:t>” refers to the legal right to retain possession of another’s property ( pending the payment of a debt.</a:t>
            </a:r>
            <a:endParaRPr lang="en-US" dirty="0">
              <a:solidFill>
                <a:schemeClr val="tx1"/>
              </a:solidFill>
            </a:endParaRPr>
          </a:p>
          <a:p>
            <a:pPr marL="0" indent="0">
              <a:buNone/>
            </a:pPr>
            <a:endParaRPr lang="en-US" dirty="0">
              <a:solidFill>
                <a:schemeClr val="tx1"/>
              </a:solidFill>
            </a:endParaRPr>
          </a:p>
        </p:txBody>
      </p:sp>
      <p:graphicFrame>
        <p:nvGraphicFramePr>
          <p:cNvPr id="9" name="TextBox 6">
            <a:extLst>
              <a:ext uri="{FF2B5EF4-FFF2-40B4-BE49-F238E27FC236}">
                <a16:creationId xmlns:a16="http://schemas.microsoft.com/office/drawing/2014/main" id="{8CA19B3A-8650-5C92-A252-5C747732F6D7}"/>
              </a:ext>
            </a:extLst>
          </p:cNvPr>
          <p:cNvGraphicFramePr/>
          <p:nvPr>
            <p:extLst>
              <p:ext uri="{D42A27DB-BD31-4B8C-83A1-F6EECF244321}">
                <p14:modId xmlns:p14="http://schemas.microsoft.com/office/powerpoint/2010/main" val="1223425707"/>
              </p:ext>
            </p:extLst>
          </p:nvPr>
        </p:nvGraphicFramePr>
        <p:xfrm>
          <a:off x="759655" y="2911366"/>
          <a:ext cx="10705514" cy="3686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0462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B5D1BB-0703-437B-BD1E-1D07F8A2730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3886586B-3F0F-4593-B272-AE75AD0F0929}"/>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20DEB59-BF94-41B5-8F16-8B10442EE0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9A3BEF6F-FC03-43B1-8D1B-8DA3A360DBF0}"/>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0F49BA32-A501-4C79-9A72-92587AB9EEFE}"/>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883F92AF-2403-4558-B1D7-72130A1E4BC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idx="4294967295"/>
          </p:nvPr>
        </p:nvSpPr>
        <p:spPr>
          <a:xfrm>
            <a:off x="1295402" y="982132"/>
            <a:ext cx="9601196" cy="1303867"/>
          </a:xfrm>
        </p:spPr>
        <p:txBody>
          <a:bodyPr vert="horz" lIns="91440" tIns="45720" rIns="91440" bIns="45720" rtlCol="0" anchor="ctr">
            <a:normAutofit/>
          </a:bodyPr>
          <a:lstStyle/>
          <a:p>
            <a:r>
              <a:rPr lang="en-US" b="1" dirty="0"/>
              <a:t>6) The Penal Code, Cap 63 </a:t>
            </a:r>
            <a:r>
              <a:rPr lang="en-US" b="1" dirty="0" err="1"/>
              <a:t>LoK</a:t>
            </a:r>
            <a:endParaRPr lang="en-US" b="1" dirty="0"/>
          </a:p>
        </p:txBody>
      </p:sp>
      <p:sp>
        <p:nvSpPr>
          <p:cNvPr id="3" name="Content Placeholder 2"/>
          <p:cNvSpPr>
            <a:spLocks noGrp="1"/>
          </p:cNvSpPr>
          <p:nvPr>
            <p:ph idx="4294967295"/>
          </p:nvPr>
        </p:nvSpPr>
        <p:spPr>
          <a:xfrm>
            <a:off x="1295402" y="2556932"/>
            <a:ext cx="6256866" cy="3318936"/>
          </a:xfrm>
        </p:spPr>
        <p:txBody>
          <a:bodyPr vert="horz" lIns="91440" tIns="45720" rIns="91440" bIns="45720" rtlCol="0" anchor="t">
            <a:normAutofit fontScale="92500" lnSpcReduction="20000"/>
          </a:bodyPr>
          <a:lstStyle/>
          <a:p>
            <a:pPr>
              <a:lnSpc>
                <a:spcPct val="90000"/>
              </a:lnSpc>
            </a:pPr>
            <a:r>
              <a:rPr lang="en-US" sz="1800" dirty="0"/>
              <a:t>Failure by advocates to properly handle clients’ money and property can result in criminal charges and penalties.</a:t>
            </a:r>
          </a:p>
          <a:p>
            <a:pPr>
              <a:lnSpc>
                <a:spcPct val="90000"/>
              </a:lnSpc>
            </a:pPr>
            <a:r>
              <a:rPr lang="en-US" sz="1800" b="1" dirty="0"/>
              <a:t>Sec 275 </a:t>
            </a:r>
            <a:r>
              <a:rPr lang="en-US" sz="1800" dirty="0"/>
              <a:t>of the Penal Code, Cap 63 provides for the general punishment for theft </a:t>
            </a:r>
          </a:p>
          <a:p>
            <a:pPr>
              <a:lnSpc>
                <a:spcPct val="90000"/>
              </a:lnSpc>
            </a:pPr>
            <a:r>
              <a:rPr lang="en-US" sz="1800" b="1" dirty="0"/>
              <a:t>Sec 283 (c) </a:t>
            </a:r>
            <a:r>
              <a:rPr lang="en-US" sz="1800" dirty="0"/>
              <a:t>outlines the offence of theft by agent. This applies when an agent misappropriates property entrusted to them e.g. when an advocate fails to transmit clients’ monies.</a:t>
            </a:r>
            <a:endParaRPr lang="en-US" sz="1800" b="1" dirty="0"/>
          </a:p>
          <a:p>
            <a:pPr lvl="1">
              <a:lnSpc>
                <a:spcPct val="90000"/>
              </a:lnSpc>
            </a:pPr>
            <a:r>
              <a:rPr lang="en-US" sz="1800" b="1" dirty="0"/>
              <a:t>In Criminal Appeal 1762/1984 </a:t>
            </a:r>
            <a:r>
              <a:rPr lang="en-US" sz="1800" b="1" dirty="0" err="1"/>
              <a:t>Imanyara</a:t>
            </a:r>
            <a:r>
              <a:rPr lang="en-US" sz="1800" b="1" dirty="0"/>
              <a:t> vs Republic</a:t>
            </a:r>
            <a:r>
              <a:rPr lang="en-US" sz="1800" dirty="0"/>
              <a:t>, the CoA, dismissed the grounds of appeal and reduced the sentence against the accused advocate from 5 years imprisonment imposed by the lower court to 3 years.</a:t>
            </a:r>
          </a:p>
          <a:p>
            <a:pPr>
              <a:lnSpc>
                <a:spcPct val="90000"/>
              </a:lnSpc>
            </a:pPr>
            <a:r>
              <a:rPr lang="en-US" sz="1800" b="1" dirty="0"/>
              <a:t>Sec 313 </a:t>
            </a:r>
            <a:r>
              <a:rPr lang="en-US" sz="1800" dirty="0"/>
              <a:t>outlines the offence of theft by false pretense. Any person found guilty of this misdemeanor is liable to imprisonment for (3) three years.</a:t>
            </a:r>
          </a:p>
          <a:p>
            <a:pPr marL="0" indent="0">
              <a:lnSpc>
                <a:spcPct val="90000"/>
              </a:lnSpc>
            </a:pPr>
            <a:endParaRPr lang="en-US" sz="1100" dirty="0"/>
          </a:p>
        </p:txBody>
      </p:sp>
      <p:pic>
        <p:nvPicPr>
          <p:cNvPr id="5" name="Picture 4" descr="A gavel and handcuffs on a table&#10;&#10;AI-generated content may be incorrect."/>
          <p:cNvPicPr>
            <a:picLocks noChangeAspect="1"/>
          </p:cNvPicPr>
          <p:nvPr/>
        </p:nvPicPr>
        <p:blipFill>
          <a:blip r:embed="rId5">
            <a:extLst>
              <a:ext uri="{28A0092B-C50C-407E-A947-70E740481C1C}">
                <a14:useLocalDpi xmlns:a14="http://schemas.microsoft.com/office/drawing/2010/main" val="0"/>
              </a:ext>
            </a:extLst>
          </a:blip>
          <a:srcRect l="30516" r="5571" b="-1"/>
          <a:stretch>
            <a:fillRect/>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688572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9" name="Picture 8">
              <a:extLst>
                <a:ext uri="{FF2B5EF4-FFF2-40B4-BE49-F238E27FC236}">
                  <a16:creationId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52723366-C73B-4ED6-ADEF-29911C6BC5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47A4152-8E41-4D1C-B88C-57C5C430A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04421" y="796374"/>
            <a:ext cx="10583158" cy="880027"/>
          </a:xfrm>
        </p:spPr>
        <p:txBody>
          <a:bodyPr vert="horz" lIns="91440" tIns="45720" rIns="91440" bIns="45720" rtlCol="0" anchor="ctr">
            <a:normAutofit/>
          </a:bodyPr>
          <a:lstStyle/>
          <a:p>
            <a:r>
              <a:rPr lang="en-US" b="1">
                <a:solidFill>
                  <a:srgbClr val="FFFFFF"/>
                </a:solidFill>
              </a:rPr>
              <a:t>Recommendations</a:t>
            </a:r>
          </a:p>
        </p:txBody>
      </p:sp>
      <p:sp>
        <p:nvSpPr>
          <p:cNvPr id="20" name="Rectangle 19">
            <a:extLst>
              <a:ext uri="{FF2B5EF4-FFF2-40B4-BE49-F238E27FC236}">
                <a16:creationId xmlns:a16="http://schemas.microsoft.com/office/drawing/2014/main" id="{999F76F5-72D4-4814-9169-8F535AEEB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C6202988-4466-42C5-B33A-AFABF051B4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1295401" y="2612256"/>
            <a:ext cx="9601196" cy="3263612"/>
          </a:xfrm>
        </p:spPr>
        <p:txBody>
          <a:bodyPr vert="horz" lIns="91440" tIns="45720" rIns="91440" bIns="45720" rtlCol="0" anchor="t">
            <a:normAutofit/>
          </a:bodyPr>
          <a:lstStyle/>
          <a:p>
            <a:pPr marL="457200" indent="-457200">
              <a:lnSpc>
                <a:spcPct val="90000"/>
              </a:lnSpc>
            </a:pPr>
            <a:r>
              <a:rPr lang="en-US" sz="2000" b="1"/>
              <a:t>Strict compliance with Advocates' accounts, deposit interest, and accountants' certificate rules - </a:t>
            </a:r>
            <a:r>
              <a:rPr lang="en-US" sz="2000"/>
              <a:t>Advocates must separate client funds from</a:t>
            </a:r>
            <a:r>
              <a:rPr lang="en-US" sz="2000" b="1"/>
              <a:t> </a:t>
            </a:r>
            <a:r>
              <a:rPr lang="en-US" sz="2000"/>
              <a:t>office funds by keeping and maintaining properly designated client account funds. Further, regular financial reporting and audits should be required to prevent mismanagement. </a:t>
            </a:r>
          </a:p>
          <a:p>
            <a:pPr marL="457200" indent="-457200">
              <a:lnSpc>
                <a:spcPct val="90000"/>
              </a:lnSpc>
            </a:pPr>
            <a:r>
              <a:rPr lang="en-US" sz="2000" b="1"/>
              <a:t>Advocates continuous professional development on ethical financial practices: </a:t>
            </a:r>
            <a:r>
              <a:rPr lang="en-US" sz="2000"/>
              <a:t>Offer training to advocates on the ethical and legal aspects of handling clients’ funds including best practices and potential pitfalls</a:t>
            </a:r>
          </a:p>
          <a:p>
            <a:pPr marL="457200" lvl="0" indent="-457200">
              <a:lnSpc>
                <a:spcPct val="90000"/>
              </a:lnSpc>
            </a:pPr>
            <a:r>
              <a:rPr lang="en-US" sz="2000" b="1"/>
              <a:t>Public awareness campaigns: </a:t>
            </a:r>
            <a:r>
              <a:rPr lang="en-US" sz="2000"/>
              <a:t>Launch public awareness campaigns to educate the public about the importance of seeking legal advice from reputable and ethical advocates</a:t>
            </a:r>
          </a:p>
          <a:p>
            <a:pPr marL="457200" indent="-457200">
              <a:lnSpc>
                <a:spcPct val="90000"/>
              </a:lnSpc>
            </a:pPr>
            <a:endParaRPr lang="en-US" sz="2000"/>
          </a:p>
          <a:p>
            <a:pPr marL="457200" lvl="0" indent="-457200">
              <a:lnSpc>
                <a:spcPct val="90000"/>
              </a:lnSpc>
            </a:pPr>
            <a:endParaRPr lang="en-US" sz="2000"/>
          </a:p>
          <a:p>
            <a:pPr marL="457200" indent="-457200">
              <a:lnSpc>
                <a:spcPct val="90000"/>
              </a:lnSpc>
            </a:pPr>
            <a:endParaRPr lang="en-US" sz="2000"/>
          </a:p>
          <a:p>
            <a:pPr marL="0" indent="0">
              <a:lnSpc>
                <a:spcPct val="90000"/>
              </a:lnSpc>
            </a:pPr>
            <a:endParaRPr lang="en-US" sz="2000" b="1"/>
          </a:p>
          <a:p>
            <a:pPr>
              <a:lnSpc>
                <a:spcPct val="90000"/>
              </a:lnSpc>
            </a:pPr>
            <a:endParaRPr lang="en-US" sz="2000"/>
          </a:p>
          <a:p>
            <a:pPr>
              <a:lnSpc>
                <a:spcPct val="90000"/>
              </a:lnSpc>
            </a:pPr>
            <a:endParaRPr lang="en-US" sz="2000"/>
          </a:p>
        </p:txBody>
      </p:sp>
    </p:spTree>
    <p:extLst>
      <p:ext uri="{BB962C8B-B14F-4D97-AF65-F5344CB8AC3E}">
        <p14:creationId xmlns:p14="http://schemas.microsoft.com/office/powerpoint/2010/main" val="592256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FB5D1BB-0703-437B-BD1E-1D07F8A2730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3886586B-3F0F-4593-B272-AE75AD0F0929}"/>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020DEB59-BF94-41B5-8F16-8B10442EE0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9A3BEF6F-FC03-43B1-8D1B-8DA3A360DBF0}"/>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0F49BA32-A501-4C79-9A72-92587AB9EEFE}"/>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5" name="Straight Connector 14">
            <a:extLst>
              <a:ext uri="{FF2B5EF4-FFF2-40B4-BE49-F238E27FC236}">
                <a16:creationId xmlns:a16="http://schemas.microsoft.com/office/drawing/2014/main" id="{883F92AF-2403-4558-B1D7-72130A1E4BC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0B78BE18-6882-4FAA-BC8C-CA216E9638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34F12D-8C0F-46CA-9F4A-D56193C37E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 name="Picture 3"/>
          <p:cNvPicPr>
            <a:picLocks noChangeAspect="1"/>
          </p:cNvPicPr>
          <p:nvPr/>
        </p:nvPicPr>
        <p:blipFill>
          <a:blip r:embed="rId5">
            <a:alphaModFix amt="25000"/>
            <a:extLst>
              <a:ext uri="{28A0092B-C50C-407E-A947-70E740481C1C}">
                <a14:useLocalDpi xmlns:a14="http://schemas.microsoft.com/office/drawing/2010/main" val="0"/>
              </a:ext>
            </a:extLst>
          </a:blip>
          <a:srcRect t="9976" r="1" b="5165"/>
          <a:stretch>
            <a:fillRect/>
          </a:stretch>
        </p:blipFill>
        <p:spPr>
          <a:xfrm>
            <a:off x="486138" y="486568"/>
            <a:ext cx="11227442" cy="5883295"/>
          </a:xfrm>
          <a:prstGeom prst="rect">
            <a:avLst/>
          </a:prstGeom>
        </p:spPr>
      </p:pic>
      <p:sp>
        <p:nvSpPr>
          <p:cNvPr id="21" name="Rectangle 20">
            <a:extLst>
              <a:ext uri="{FF2B5EF4-FFF2-40B4-BE49-F238E27FC236}">
                <a16:creationId xmlns:a16="http://schemas.microsoft.com/office/drawing/2014/main" id="{F3838012-22B6-4303-8F29-04E1419B3A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idx="4294967295"/>
          </p:nvPr>
        </p:nvSpPr>
        <p:spPr>
          <a:xfrm>
            <a:off x="1295402" y="982132"/>
            <a:ext cx="9601196" cy="1303867"/>
          </a:xfrm>
        </p:spPr>
        <p:txBody>
          <a:bodyPr vert="horz" lIns="91440" tIns="45720" rIns="91440" bIns="45720" rtlCol="0" anchor="ctr">
            <a:normAutofit/>
          </a:bodyPr>
          <a:lstStyle/>
          <a:p>
            <a:r>
              <a:rPr lang="en-US" b="1">
                <a:solidFill>
                  <a:schemeClr val="tx1"/>
                </a:solidFill>
              </a:rPr>
              <a:t>Cont…</a:t>
            </a:r>
          </a:p>
        </p:txBody>
      </p:sp>
      <p:cxnSp>
        <p:nvCxnSpPr>
          <p:cNvPr id="23" name="Straight Connector 22">
            <a:extLst>
              <a:ext uri="{FF2B5EF4-FFF2-40B4-BE49-F238E27FC236}">
                <a16:creationId xmlns:a16="http://schemas.microsoft.com/office/drawing/2014/main" id="{AB061FF5-9F81-427C-8DA5-3989395517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2351" y="2421466"/>
            <a:ext cx="9407298"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F03F5A17-2CE9-4ADD-9FAF-C1A0BB39CD0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useBgFill="1">
          <p:nvSpPr>
            <p:cNvPr id="26" name="Rounded Rectangle 20">
              <a:extLst>
                <a:ext uri="{FF2B5EF4-FFF2-40B4-BE49-F238E27FC236}">
                  <a16:creationId xmlns:a16="http://schemas.microsoft.com/office/drawing/2014/main" id="{4A88F887-B43E-4CD1-BCE2-739013C68D3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7" name="Picture 26">
              <a:extLst>
                <a:ext uri="{FF2B5EF4-FFF2-40B4-BE49-F238E27FC236}">
                  <a16:creationId xmlns:a16="http://schemas.microsoft.com/office/drawing/2014/main" id="{2C9D3412-AB4A-4E20-9A79-B2C80D198BC9}"/>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8" name="Rounded Rectangle 22">
              <a:extLst>
                <a:ext uri="{FF2B5EF4-FFF2-40B4-BE49-F238E27FC236}">
                  <a16:creationId xmlns:a16="http://schemas.microsoft.com/office/drawing/2014/main" id="{A1D7D010-E182-46E6-9264-B39552853FE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9" name="Picture 28">
              <a:extLst>
                <a:ext uri="{FF2B5EF4-FFF2-40B4-BE49-F238E27FC236}">
                  <a16:creationId xmlns:a16="http://schemas.microsoft.com/office/drawing/2014/main" id="{F4783A7B-2E08-42E4-87EC-EE59B873DFB1}"/>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3" name="Content Placeholder 2"/>
          <p:cNvSpPr>
            <a:spLocks noGrp="1"/>
          </p:cNvSpPr>
          <p:nvPr>
            <p:ph idx="4294967295"/>
          </p:nvPr>
        </p:nvSpPr>
        <p:spPr>
          <a:xfrm>
            <a:off x="1295401" y="2556932"/>
            <a:ext cx="9601196" cy="3318936"/>
          </a:xfrm>
        </p:spPr>
        <p:txBody>
          <a:bodyPr vert="horz" lIns="91440" tIns="45720" rIns="91440" bIns="45720" rtlCol="0" anchor="t">
            <a:normAutofit/>
          </a:bodyPr>
          <a:lstStyle/>
          <a:p>
            <a:pPr marL="0" indent="0">
              <a:lnSpc>
                <a:spcPct val="90000"/>
              </a:lnSpc>
            </a:pPr>
            <a:r>
              <a:rPr lang="en-US" sz="1900" b="1">
                <a:solidFill>
                  <a:schemeClr val="tx1"/>
                </a:solidFill>
              </a:rPr>
              <a:t>4) Enhanced oversight and enforcement by regulatory bodies: </a:t>
            </a:r>
            <a:r>
              <a:rPr lang="en-US" sz="1900">
                <a:solidFill>
                  <a:schemeClr val="tx1"/>
                </a:solidFill>
              </a:rPr>
              <a:t>The ACC and DT should be empowered to investigate, prosecute and determine cases of misconduct with greater speed and vigour.</a:t>
            </a:r>
          </a:p>
          <a:p>
            <a:pPr marL="0" indent="0">
              <a:lnSpc>
                <a:spcPct val="90000"/>
              </a:lnSpc>
            </a:pPr>
            <a:r>
              <a:rPr lang="en-US" sz="1900" b="1">
                <a:solidFill>
                  <a:schemeClr val="tx1"/>
                </a:solidFill>
              </a:rPr>
              <a:t>5) Clear agreements: </a:t>
            </a:r>
            <a:r>
              <a:rPr lang="en-US" sz="1900">
                <a:solidFill>
                  <a:schemeClr val="tx1"/>
                </a:solidFill>
              </a:rPr>
              <a:t>Encourage clients and advocates to enter into written agreements that clearly define the scope of representation, the amount of fees and how clients’ funds will be handled.</a:t>
            </a:r>
          </a:p>
          <a:p>
            <a:pPr marL="0" lvl="0" indent="0">
              <a:lnSpc>
                <a:spcPct val="90000"/>
              </a:lnSpc>
            </a:pPr>
            <a:r>
              <a:rPr lang="en-US" sz="1900" b="1">
                <a:solidFill>
                  <a:schemeClr val="tx1"/>
                </a:solidFill>
              </a:rPr>
              <a:t>6) Strengthened regulations: </a:t>
            </a:r>
            <a:r>
              <a:rPr lang="en-US" sz="1900">
                <a:solidFill>
                  <a:schemeClr val="tx1"/>
                </a:solidFill>
              </a:rPr>
              <a:t>Review and update the Advocates Act and related rules to ensure they are comprehensive and effectively address issues of clients’ funds management.</a:t>
            </a:r>
          </a:p>
          <a:p>
            <a:pPr marL="0" indent="0">
              <a:lnSpc>
                <a:spcPct val="90000"/>
              </a:lnSpc>
            </a:pPr>
            <a:r>
              <a:rPr lang="en-US" sz="1900" b="1">
                <a:solidFill>
                  <a:schemeClr val="tx1"/>
                </a:solidFill>
              </a:rPr>
              <a:t>7) Regular audits: </a:t>
            </a:r>
            <a:r>
              <a:rPr lang="en-US" sz="1900">
                <a:solidFill>
                  <a:schemeClr val="tx1"/>
                </a:solidFill>
              </a:rPr>
              <a:t>Advocates’ trust accounts need to be regularly audited to ensure compliance with regulations regarding the handling of clients’ funds. </a:t>
            </a:r>
          </a:p>
          <a:p>
            <a:pPr marL="0" lvl="0" indent="0">
              <a:lnSpc>
                <a:spcPct val="90000"/>
              </a:lnSpc>
            </a:pPr>
            <a:endParaRPr lang="en-US" sz="1900">
              <a:solidFill>
                <a:schemeClr val="tx1"/>
              </a:solidFill>
            </a:endParaRPr>
          </a:p>
          <a:p>
            <a:pPr marL="0" indent="0">
              <a:lnSpc>
                <a:spcPct val="90000"/>
              </a:lnSpc>
            </a:pPr>
            <a:endParaRPr lang="en-US" sz="1900">
              <a:solidFill>
                <a:schemeClr val="tx1"/>
              </a:solidFill>
            </a:endParaRPr>
          </a:p>
          <a:p>
            <a:pPr marL="0" indent="0">
              <a:lnSpc>
                <a:spcPct val="90000"/>
              </a:lnSpc>
            </a:pPr>
            <a:endParaRPr lang="en-US" sz="1900">
              <a:solidFill>
                <a:schemeClr val="tx1"/>
              </a:solidFill>
            </a:endParaRPr>
          </a:p>
          <a:p>
            <a:pPr marL="457200" lvl="0" indent="-457200">
              <a:lnSpc>
                <a:spcPct val="90000"/>
              </a:lnSpc>
            </a:pPr>
            <a:endParaRPr lang="en-US" sz="1900">
              <a:solidFill>
                <a:schemeClr val="tx1"/>
              </a:solidFill>
            </a:endParaRPr>
          </a:p>
          <a:p>
            <a:pPr marL="457200" indent="-457200">
              <a:lnSpc>
                <a:spcPct val="90000"/>
              </a:lnSpc>
            </a:pPr>
            <a:endParaRPr lang="en-US" sz="1900">
              <a:solidFill>
                <a:schemeClr val="tx1"/>
              </a:solidFill>
            </a:endParaRPr>
          </a:p>
          <a:p>
            <a:pPr marL="0" indent="0">
              <a:lnSpc>
                <a:spcPct val="90000"/>
              </a:lnSpc>
            </a:pPr>
            <a:endParaRPr lang="en-US" sz="1900" b="1">
              <a:solidFill>
                <a:schemeClr val="tx1"/>
              </a:solidFill>
            </a:endParaRPr>
          </a:p>
          <a:p>
            <a:pPr>
              <a:lnSpc>
                <a:spcPct val="90000"/>
              </a:lnSpc>
            </a:pPr>
            <a:endParaRPr lang="en-US" sz="1900">
              <a:solidFill>
                <a:schemeClr val="tx1"/>
              </a:solidFill>
            </a:endParaRPr>
          </a:p>
          <a:p>
            <a:pPr>
              <a:lnSpc>
                <a:spcPct val="90000"/>
              </a:lnSpc>
            </a:pPr>
            <a:endParaRPr lang="en-US" sz="1900">
              <a:solidFill>
                <a:schemeClr val="tx1"/>
              </a:solidFill>
            </a:endParaRPr>
          </a:p>
        </p:txBody>
      </p:sp>
    </p:spTree>
    <p:extLst>
      <p:ext uri="{BB962C8B-B14F-4D97-AF65-F5344CB8AC3E}">
        <p14:creationId xmlns:p14="http://schemas.microsoft.com/office/powerpoint/2010/main" val="194469820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D7EE9-7AFE-53E3-F7B9-4647BDE342C7}"/>
            </a:ext>
          </a:extLst>
        </p:cNvPr>
        <p:cNvGrpSpPr/>
        <p:nvPr/>
      </p:nvGrpSpPr>
      <p:grpSpPr>
        <a:xfrm>
          <a:off x="0" y="0"/>
          <a:ext cx="0" cy="0"/>
          <a:chOff x="0" y="0"/>
          <a:chExt cx="0" cy="0"/>
        </a:xfrm>
      </p:grpSpPr>
      <p:pic>
        <p:nvPicPr>
          <p:cNvPr id="4" name="Picture 3" descr="A shelf with blue binders&#10;&#10;AI-generated content may be incorrect.">
            <a:extLst>
              <a:ext uri="{FF2B5EF4-FFF2-40B4-BE49-F238E27FC236}">
                <a16:creationId xmlns:a16="http://schemas.microsoft.com/office/drawing/2014/main" id="{24514130-9A65-DF5C-2E72-00FED6FA7B01}"/>
              </a:ext>
            </a:extLst>
          </p:cNvPr>
          <p:cNvPicPr>
            <a:picLocks noChangeAspect="1"/>
          </p:cNvPicPr>
          <p:nvPr/>
        </p:nvPicPr>
        <p:blipFill>
          <a:blip r:embed="rId2">
            <a:alphaModFix amt="25000"/>
            <a:extLst>
              <a:ext uri="{28A0092B-C50C-407E-A947-70E740481C1C}">
                <a14:useLocalDpi xmlns:a14="http://schemas.microsoft.com/office/drawing/2010/main" val="0"/>
              </a:ext>
            </a:extLst>
          </a:blip>
          <a:srcRect t="42936" r="1" b="27589"/>
          <a:stretch>
            <a:fillRect/>
          </a:stretch>
        </p:blipFill>
        <p:spPr>
          <a:xfrm>
            <a:off x="486138" y="486568"/>
            <a:ext cx="11227442" cy="5883295"/>
          </a:xfrm>
          <a:prstGeom prst="rect">
            <a:avLst/>
          </a:prstGeom>
        </p:spPr>
      </p:pic>
      <p:sp>
        <p:nvSpPr>
          <p:cNvPr id="2" name="Title 1">
            <a:extLst>
              <a:ext uri="{FF2B5EF4-FFF2-40B4-BE49-F238E27FC236}">
                <a16:creationId xmlns:a16="http://schemas.microsoft.com/office/drawing/2014/main" id="{DBB39D84-01FE-C175-B6D5-313344CB52D8}"/>
              </a:ext>
            </a:extLst>
          </p:cNvPr>
          <p:cNvSpPr>
            <a:spLocks noGrp="1"/>
          </p:cNvSpPr>
          <p:nvPr>
            <p:ph type="title" idx="4294967295"/>
          </p:nvPr>
        </p:nvSpPr>
        <p:spPr>
          <a:xfrm>
            <a:off x="1295402" y="982132"/>
            <a:ext cx="9601196" cy="1303867"/>
          </a:xfrm>
        </p:spPr>
        <p:txBody>
          <a:bodyPr vert="horz" lIns="91440" tIns="45720" rIns="91440" bIns="45720" rtlCol="0" anchor="ctr">
            <a:normAutofit/>
          </a:bodyPr>
          <a:lstStyle/>
          <a:p>
            <a:r>
              <a:rPr lang="en-US" b="1">
                <a:solidFill>
                  <a:schemeClr val="tx1"/>
                </a:solidFill>
              </a:rPr>
              <a:t>Cont…</a:t>
            </a:r>
          </a:p>
        </p:txBody>
      </p:sp>
      <p:sp>
        <p:nvSpPr>
          <p:cNvPr id="3" name="Content Placeholder 2">
            <a:extLst>
              <a:ext uri="{FF2B5EF4-FFF2-40B4-BE49-F238E27FC236}">
                <a16:creationId xmlns:a16="http://schemas.microsoft.com/office/drawing/2014/main" id="{D8CCBF07-2CD6-8C17-CB93-CFF0C09175C6}"/>
              </a:ext>
            </a:extLst>
          </p:cNvPr>
          <p:cNvSpPr>
            <a:spLocks noGrp="1"/>
          </p:cNvSpPr>
          <p:nvPr>
            <p:ph idx="4294967295"/>
          </p:nvPr>
        </p:nvSpPr>
        <p:spPr>
          <a:xfrm>
            <a:off x="1295401" y="2556932"/>
            <a:ext cx="9601196" cy="3318936"/>
          </a:xfrm>
        </p:spPr>
        <p:txBody>
          <a:bodyPr vert="horz" lIns="91440" tIns="45720" rIns="91440" bIns="45720" rtlCol="0" anchor="t">
            <a:normAutofit fontScale="85000" lnSpcReduction="10000"/>
          </a:bodyPr>
          <a:lstStyle/>
          <a:p>
            <a:pPr marL="0" indent="0" algn="just">
              <a:buNone/>
            </a:pPr>
            <a:r>
              <a:rPr lang="en-US" b="1" dirty="0"/>
              <a:t>8) Information about the clients’ funds: </a:t>
            </a:r>
            <a:r>
              <a:rPr lang="en-US" dirty="0"/>
              <a:t>It is good practice for the Advocate to put in place systems and measures to safeguard against the use of the client’s account for money laundering or other illegal transactions. Such “Know Your Client” measures include: </a:t>
            </a:r>
          </a:p>
          <a:p>
            <a:pPr marL="914400" lvl="1" indent="-457200" algn="just">
              <a:buAutoNum type="alphaLcParenBoth"/>
            </a:pPr>
            <a:r>
              <a:rPr lang="en-US" dirty="0"/>
              <a:t>Ascertaining the identity and authority of the persons transferring funds into the Advocate’s account and the legitimacy and purpose of the funds transfer; </a:t>
            </a:r>
          </a:p>
          <a:p>
            <a:pPr marL="914400" lvl="1" indent="-457200" algn="just">
              <a:buAutoNum type="alphaLcParenBoth"/>
            </a:pPr>
            <a:r>
              <a:rPr lang="en-US" dirty="0"/>
              <a:t>Maintaining complete records of funds received from clients and third parties; </a:t>
            </a:r>
          </a:p>
          <a:p>
            <a:pPr marL="914400" lvl="1" indent="-457200" algn="just">
              <a:buAutoNum type="alphaLcParenBoth"/>
            </a:pPr>
            <a:r>
              <a:rPr lang="en-US" dirty="0"/>
              <a:t>Where there is reason to do so, making appropriate inquiries of the client and third parties as to the source or origin of the funds; </a:t>
            </a:r>
          </a:p>
          <a:p>
            <a:pPr marL="914400" lvl="1" indent="-457200" algn="just">
              <a:buAutoNum type="alphaLcParenBoth"/>
            </a:pPr>
            <a:r>
              <a:rPr lang="en-US" dirty="0"/>
              <a:t>Declining instructions where there is reasonable cause for concern that acting on the client’s instructions will lead to a possible contravention of the law against money laundering.</a:t>
            </a:r>
          </a:p>
          <a:p>
            <a:pPr marL="0" indent="0">
              <a:lnSpc>
                <a:spcPct val="90000"/>
              </a:lnSpc>
              <a:buNone/>
            </a:pPr>
            <a:endParaRPr lang="en-US" sz="1900" dirty="0">
              <a:solidFill>
                <a:schemeClr val="tx1"/>
              </a:solidFill>
            </a:endParaRPr>
          </a:p>
          <a:p>
            <a:pPr>
              <a:lnSpc>
                <a:spcPct val="90000"/>
              </a:lnSpc>
            </a:pPr>
            <a:endParaRPr lang="en-US" sz="1900" dirty="0">
              <a:solidFill>
                <a:schemeClr val="tx1"/>
              </a:solidFill>
            </a:endParaRPr>
          </a:p>
        </p:txBody>
      </p:sp>
    </p:spTree>
    <p:extLst>
      <p:ext uri="{BB962C8B-B14F-4D97-AF65-F5344CB8AC3E}">
        <p14:creationId xmlns:p14="http://schemas.microsoft.com/office/powerpoint/2010/main" val="498065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DFB5D1BB-0703-437B-BD1E-1D07F8A2730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5" name="Picture 24">
              <a:extLst>
                <a:ext uri="{FF2B5EF4-FFF2-40B4-BE49-F238E27FC236}">
                  <a16:creationId xmlns:a16="http://schemas.microsoft.com/office/drawing/2014/main" id="{3886586B-3F0F-4593-B272-AE75AD0F0929}"/>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a:extLst>
                <a:ext uri="{FF2B5EF4-FFF2-40B4-BE49-F238E27FC236}">
                  <a16:creationId xmlns:a16="http://schemas.microsoft.com/office/drawing/2014/main" id="{020DEB59-BF94-41B5-8F16-8B10442EE0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7" name="Picture 26">
              <a:extLst>
                <a:ext uri="{FF2B5EF4-FFF2-40B4-BE49-F238E27FC236}">
                  <a16:creationId xmlns:a16="http://schemas.microsoft.com/office/drawing/2014/main" id="{9A3BEF6F-FC03-43B1-8D1B-8DA3A360DBF0}"/>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8" name="Picture 27">
              <a:extLst>
                <a:ext uri="{FF2B5EF4-FFF2-40B4-BE49-F238E27FC236}">
                  <a16:creationId xmlns:a16="http://schemas.microsoft.com/office/drawing/2014/main" id="{0F49BA32-A501-4C79-9A72-92587AB9EEFE}"/>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0" name="Straight Connector 29">
            <a:extLst>
              <a:ext uri="{FF2B5EF4-FFF2-40B4-BE49-F238E27FC236}">
                <a16:creationId xmlns:a16="http://schemas.microsoft.com/office/drawing/2014/main" id="{883F92AF-2403-4558-B1D7-72130A1E4BC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32" name="Rectangle 31">
            <a:extLst>
              <a:ext uri="{FF2B5EF4-FFF2-40B4-BE49-F238E27FC236}">
                <a16:creationId xmlns:a16="http://schemas.microsoft.com/office/drawing/2014/main" id="{0B78BE18-6882-4FAA-BC8C-CA216E9638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A34F12D-8C0F-46CA-9F4A-D56193C37E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 name="Picture 3" descr="A shelf with blue binders&#10;&#10;AI-generated content may be incorrect."/>
          <p:cNvPicPr>
            <a:picLocks noChangeAspect="1"/>
          </p:cNvPicPr>
          <p:nvPr/>
        </p:nvPicPr>
        <p:blipFill>
          <a:blip r:embed="rId5">
            <a:alphaModFix amt="25000"/>
            <a:extLst>
              <a:ext uri="{28A0092B-C50C-407E-A947-70E740481C1C}">
                <a14:useLocalDpi xmlns:a14="http://schemas.microsoft.com/office/drawing/2010/main" val="0"/>
              </a:ext>
            </a:extLst>
          </a:blip>
          <a:srcRect t="42936" r="1" b="27589"/>
          <a:stretch>
            <a:fillRect/>
          </a:stretch>
        </p:blipFill>
        <p:spPr>
          <a:xfrm>
            <a:off x="486138" y="486568"/>
            <a:ext cx="11227442" cy="5883295"/>
          </a:xfrm>
          <a:prstGeom prst="rect">
            <a:avLst/>
          </a:prstGeom>
        </p:spPr>
      </p:pic>
      <p:sp>
        <p:nvSpPr>
          <p:cNvPr id="36" name="Rectangle 35">
            <a:extLst>
              <a:ext uri="{FF2B5EF4-FFF2-40B4-BE49-F238E27FC236}">
                <a16:creationId xmlns:a16="http://schemas.microsoft.com/office/drawing/2014/main" id="{F3838012-22B6-4303-8F29-04E1419B3A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idx="4294967295"/>
          </p:nvPr>
        </p:nvSpPr>
        <p:spPr>
          <a:xfrm>
            <a:off x="1295402" y="982132"/>
            <a:ext cx="9601196" cy="1303867"/>
          </a:xfrm>
        </p:spPr>
        <p:txBody>
          <a:bodyPr vert="horz" lIns="91440" tIns="45720" rIns="91440" bIns="45720" rtlCol="0" anchor="ctr">
            <a:normAutofit/>
          </a:bodyPr>
          <a:lstStyle/>
          <a:p>
            <a:r>
              <a:rPr lang="en-US" b="1">
                <a:solidFill>
                  <a:schemeClr val="tx1"/>
                </a:solidFill>
              </a:rPr>
              <a:t>Cont…</a:t>
            </a:r>
          </a:p>
        </p:txBody>
      </p:sp>
      <p:cxnSp>
        <p:nvCxnSpPr>
          <p:cNvPr id="38" name="Straight Connector 37">
            <a:extLst>
              <a:ext uri="{FF2B5EF4-FFF2-40B4-BE49-F238E27FC236}">
                <a16:creationId xmlns:a16="http://schemas.microsoft.com/office/drawing/2014/main" id="{AB061FF5-9F81-427C-8DA5-3989395517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2351" y="2421466"/>
            <a:ext cx="9407298"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F03F5A17-2CE9-4ADD-9FAF-C1A0BB39CD0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useBgFill="1">
          <p:nvSpPr>
            <p:cNvPr id="41" name="Rounded Rectangle 20">
              <a:extLst>
                <a:ext uri="{FF2B5EF4-FFF2-40B4-BE49-F238E27FC236}">
                  <a16:creationId xmlns:a16="http://schemas.microsoft.com/office/drawing/2014/main" id="{4A88F887-B43E-4CD1-BCE2-739013C68D3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2" name="Picture 41">
              <a:extLst>
                <a:ext uri="{FF2B5EF4-FFF2-40B4-BE49-F238E27FC236}">
                  <a16:creationId xmlns:a16="http://schemas.microsoft.com/office/drawing/2014/main" id="{2C9D3412-AB4A-4E20-9A79-B2C80D198BC9}"/>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43" name="Rounded Rectangle 22">
              <a:extLst>
                <a:ext uri="{FF2B5EF4-FFF2-40B4-BE49-F238E27FC236}">
                  <a16:creationId xmlns:a16="http://schemas.microsoft.com/office/drawing/2014/main" id="{A1D7D010-E182-46E6-9264-B39552853FE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4" name="Picture 43">
              <a:extLst>
                <a:ext uri="{FF2B5EF4-FFF2-40B4-BE49-F238E27FC236}">
                  <a16:creationId xmlns:a16="http://schemas.microsoft.com/office/drawing/2014/main" id="{F4783A7B-2E08-42E4-87EC-EE59B873DFB1}"/>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3" name="Content Placeholder 2"/>
          <p:cNvSpPr>
            <a:spLocks noGrp="1"/>
          </p:cNvSpPr>
          <p:nvPr>
            <p:ph idx="4294967295"/>
          </p:nvPr>
        </p:nvSpPr>
        <p:spPr>
          <a:xfrm>
            <a:off x="1295401" y="2556932"/>
            <a:ext cx="9601196" cy="3318936"/>
          </a:xfrm>
        </p:spPr>
        <p:txBody>
          <a:bodyPr vert="horz" lIns="91440" tIns="45720" rIns="91440" bIns="45720" rtlCol="0" anchor="t">
            <a:normAutofit/>
          </a:bodyPr>
          <a:lstStyle/>
          <a:p>
            <a:pPr marL="0" indent="0">
              <a:lnSpc>
                <a:spcPct val="90000"/>
              </a:lnSpc>
              <a:buNone/>
            </a:pPr>
            <a:r>
              <a:rPr lang="en-US" sz="1900" b="1" dirty="0">
                <a:solidFill>
                  <a:schemeClr val="tx1"/>
                </a:solidFill>
              </a:rPr>
              <a:t>9) Clients’ Records</a:t>
            </a:r>
          </a:p>
          <a:p>
            <a:pPr>
              <a:lnSpc>
                <a:spcPct val="90000"/>
              </a:lnSpc>
            </a:pPr>
            <a:r>
              <a:rPr lang="en-US" sz="1900" dirty="0">
                <a:solidFill>
                  <a:schemeClr val="tx1"/>
                </a:solidFill>
              </a:rPr>
              <a:t>Advocates have a duty to securely maintain client records, including files and other client documents by establishing and operating a secure filing and archiving system to prevent loss or unauthorized access</a:t>
            </a:r>
          </a:p>
          <a:p>
            <a:pPr>
              <a:lnSpc>
                <a:spcPct val="90000"/>
              </a:lnSpc>
            </a:pPr>
            <a:r>
              <a:rPr lang="en-US" sz="1900" dirty="0">
                <a:solidFill>
                  <a:schemeClr val="tx1"/>
                </a:solidFill>
              </a:rPr>
              <a:t>While there is no statutory time limit for retaining these records, indefinite storage is not required due to archiving costs. </a:t>
            </a:r>
          </a:p>
          <a:p>
            <a:pPr>
              <a:lnSpc>
                <a:spcPct val="90000"/>
              </a:lnSpc>
            </a:pPr>
            <a:r>
              <a:rPr lang="en-US" sz="1900" dirty="0">
                <a:solidFill>
                  <a:schemeClr val="tx1"/>
                </a:solidFill>
              </a:rPr>
              <a:t>When deciding how long to keep records, advocates should consider relevant legal requirements, such as statutory limitation periods, tax laws, and estate administration rules. </a:t>
            </a:r>
          </a:p>
          <a:p>
            <a:pPr>
              <a:lnSpc>
                <a:spcPct val="90000"/>
              </a:lnSpc>
            </a:pPr>
            <a:r>
              <a:rPr lang="en-US" sz="1900" dirty="0">
                <a:solidFill>
                  <a:schemeClr val="tx1"/>
                </a:solidFill>
              </a:rPr>
              <a:t>Before destroying records, reasonable efforts should be made to notify the client or their representatives to collect them.</a:t>
            </a:r>
          </a:p>
          <a:p>
            <a:pPr>
              <a:lnSpc>
                <a:spcPct val="90000"/>
              </a:lnSpc>
            </a:pPr>
            <a:endParaRPr lang="en-US" sz="1900" dirty="0">
              <a:solidFill>
                <a:schemeClr val="tx1"/>
              </a:solidFill>
            </a:endParaRPr>
          </a:p>
          <a:p>
            <a:pPr>
              <a:lnSpc>
                <a:spcPct val="90000"/>
              </a:lnSpc>
            </a:pPr>
            <a:endParaRPr lang="en-US" sz="1900" dirty="0">
              <a:solidFill>
                <a:schemeClr val="tx1"/>
              </a:solidFill>
            </a:endParaRPr>
          </a:p>
        </p:txBody>
      </p:sp>
    </p:spTree>
    <p:extLst>
      <p:ext uri="{BB962C8B-B14F-4D97-AF65-F5344CB8AC3E}">
        <p14:creationId xmlns:p14="http://schemas.microsoft.com/office/powerpoint/2010/main" val="221645494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055599" y="1055077"/>
            <a:ext cx="2532909" cy="4794578"/>
          </a:xfrm>
        </p:spPr>
        <p:txBody>
          <a:bodyPr>
            <a:normAutofit/>
          </a:bodyPr>
          <a:lstStyle/>
          <a:p>
            <a:r>
              <a:rPr lang="en-US" sz="3700" b="1">
                <a:solidFill>
                  <a:srgbClr val="262626"/>
                </a:solidFill>
              </a:rPr>
              <a:t>Conclusion</a:t>
            </a:r>
            <a:r>
              <a:rPr lang="en-US" sz="3700">
                <a:solidFill>
                  <a:srgbClr val="262626"/>
                </a:solidFill>
              </a:rPr>
              <a:t> </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F6771CE-54C5-A71B-03C6-46FC05EA82EB}"/>
              </a:ext>
            </a:extLst>
          </p:cNvPr>
          <p:cNvGraphicFramePr>
            <a:graphicFrameLocks noGrp="1"/>
          </p:cNvGraphicFramePr>
          <p:nvPr>
            <p:ph idx="1"/>
            <p:extLst>
              <p:ext uri="{D42A27DB-BD31-4B8C-83A1-F6EECF244321}">
                <p14:modId xmlns:p14="http://schemas.microsoft.com/office/powerpoint/2010/main" val="112400919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1171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822" y="972065"/>
            <a:ext cx="9860692" cy="5066270"/>
          </a:xfrm>
          <a:prstGeom prst="rect">
            <a:avLst/>
          </a:prstGeom>
        </p:spPr>
      </p:pic>
    </p:spTree>
    <p:extLst>
      <p:ext uri="{BB962C8B-B14F-4D97-AF65-F5344CB8AC3E}">
        <p14:creationId xmlns:p14="http://schemas.microsoft.com/office/powerpoint/2010/main" val="3728710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US" b="1">
                <a:solidFill>
                  <a:srgbClr val="262626"/>
                </a:solidFill>
              </a:rPr>
              <a:t>ACC Contact Details</a:t>
            </a:r>
          </a:p>
        </p:txBody>
      </p:sp>
      <p:graphicFrame>
        <p:nvGraphicFramePr>
          <p:cNvPr id="5" name="Content Placeholder 2">
            <a:extLst>
              <a:ext uri="{FF2B5EF4-FFF2-40B4-BE49-F238E27FC236}">
                <a16:creationId xmlns:a16="http://schemas.microsoft.com/office/drawing/2014/main" id="{DA9DFDD4-9C2F-FEAF-88BE-8835DD97DBAE}"/>
              </a:ext>
            </a:extLst>
          </p:cNvPr>
          <p:cNvGraphicFramePr>
            <a:graphicFrameLocks noGrp="1"/>
          </p:cNvGraphicFramePr>
          <p:nvPr>
            <p:ph idx="1"/>
            <p:extLst>
              <p:ext uri="{D42A27DB-BD31-4B8C-83A1-F6EECF244321}">
                <p14:modId xmlns:p14="http://schemas.microsoft.com/office/powerpoint/2010/main" val="3858016908"/>
              </p:ext>
            </p:extLst>
          </p:nvPr>
        </p:nvGraphicFramePr>
        <p:xfrm>
          <a:off x="1295400" y="2285999"/>
          <a:ext cx="9601197" cy="3589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2392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575D7A7-3C36-4508-9BC6-70A93BD3C43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8" name="Picture 7">
              <a:extLst>
                <a:ext uri="{FF2B5EF4-FFF2-40B4-BE49-F238E27FC236}">
                  <a16:creationId xmlns:a16="http://schemas.microsoft.com/office/drawing/2014/main" id="{BC964A0D-06B7-4C16-AC9F-20ADDA8059EB}"/>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F5703F5C-55DF-45CD-BC3F-3BE8F10339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A8C7134F-70F9-4826-A97E-9B39AEA08F5B}"/>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1" name="Picture 10">
              <a:extLst>
                <a:ext uri="{FF2B5EF4-FFF2-40B4-BE49-F238E27FC236}">
                  <a16:creationId xmlns:a16="http://schemas.microsoft.com/office/drawing/2014/main" id="{39351E73-B6DD-4B56-8EE9-C16B5711C46D}"/>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3" name="Straight Connector 12">
            <a:extLst>
              <a:ext uri="{FF2B5EF4-FFF2-40B4-BE49-F238E27FC236}">
                <a16:creationId xmlns:a16="http://schemas.microsoft.com/office/drawing/2014/main" id="{AE446D0E-6531-40B7-A182-FB860243977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5" name="Rectangle 14">
            <a:extLst>
              <a:ext uri="{FF2B5EF4-FFF2-40B4-BE49-F238E27FC236}">
                <a16:creationId xmlns:a16="http://schemas.microsoft.com/office/drawing/2014/main" id="{D59C2C63-D709-4949-9465-29A52CBEDD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EFD2038-15D6-4003-8350-AFEC394EEF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CF519C2-F6BE-41BE-A50E-54B98359C9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1" name="Group 20">
            <a:extLst>
              <a:ext uri="{FF2B5EF4-FFF2-40B4-BE49-F238E27FC236}">
                <a16:creationId xmlns:a16="http://schemas.microsoft.com/office/drawing/2014/main" id="{7767AD93-AD3E-4C62-97D5-E54E14B2EAD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2" name="Rounded Rectangle 17">
              <a:extLst>
                <a:ext uri="{FF2B5EF4-FFF2-40B4-BE49-F238E27FC236}">
                  <a16:creationId xmlns:a16="http://schemas.microsoft.com/office/drawing/2014/main" id="{AA443E8D-EC07-4B8F-B370-2A1153F350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41F0AA1-D12D-4FDB-BF66-D9398ED9303A}"/>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4" name="Rounded Rectangle 20">
              <a:extLst>
                <a:ext uri="{FF2B5EF4-FFF2-40B4-BE49-F238E27FC236}">
                  <a16:creationId xmlns:a16="http://schemas.microsoft.com/office/drawing/2014/main" id="{E2B949DE-0178-4942-80DE-811C1AA4FC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284AA86D-EAE1-4E3F-A54C-7F1E390B6DF5}"/>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Rectangle 1"/>
          <p:cNvSpPr/>
          <p:nvPr/>
        </p:nvSpPr>
        <p:spPr>
          <a:xfrm>
            <a:off x="2692398" y="1871131"/>
            <a:ext cx="6815669" cy="1515533"/>
          </a:xfrm>
          <a:prstGeom prst="rect">
            <a:avLst/>
          </a:prstGeom>
        </p:spPr>
        <p:txBody>
          <a:bodyPr vert="horz" lIns="91440" tIns="45720" rIns="91440" bIns="45720" rtlCol="0" anchor="b">
            <a:normAutofit/>
          </a:bodyPr>
          <a:lstStyle/>
          <a:p>
            <a:pPr lvl="0" algn="ctr">
              <a:lnSpc>
                <a:spcPct val="90000"/>
              </a:lnSpc>
              <a:spcBef>
                <a:spcPct val="0"/>
              </a:spcBef>
              <a:spcAft>
                <a:spcPts val="600"/>
              </a:spcAft>
              <a:defRPr/>
            </a:pPr>
            <a:r>
              <a:rPr kumimoji="0" lang="en-US" sz="2200" b="1" i="0" u="none" strike="noStrike" spc="0" normalizeH="0" baseline="0" noProof="0">
                <a:ln w="3175" cmpd="sng">
                  <a:noFill/>
                </a:ln>
                <a:solidFill>
                  <a:schemeClr val="bg1"/>
                </a:solidFill>
                <a:uLnTx/>
                <a:uFillTx/>
                <a:latin typeface="+mj-lt"/>
                <a:ea typeface="+mj-ea"/>
                <a:cs typeface="+mj-cs"/>
                <a:sym typeface="Overlock"/>
              </a:rPr>
              <a:t>PART 1</a:t>
            </a:r>
            <a:br>
              <a:rPr kumimoji="0" lang="en-US" sz="2200" b="1" i="0" u="none" strike="noStrike" spc="0" normalizeH="0" baseline="0" noProof="0">
                <a:ln w="3175" cmpd="sng">
                  <a:noFill/>
                </a:ln>
                <a:solidFill>
                  <a:schemeClr val="bg1"/>
                </a:solidFill>
                <a:uLnTx/>
                <a:uFillTx/>
                <a:latin typeface="+mj-lt"/>
                <a:ea typeface="+mj-ea"/>
                <a:cs typeface="+mj-cs"/>
                <a:sym typeface="Overlock"/>
              </a:rPr>
            </a:br>
            <a:r>
              <a:rPr kumimoji="0" lang="en-US" sz="2200" b="1" i="0" u="none" strike="noStrike" spc="0" normalizeH="0" baseline="0" noProof="0">
                <a:ln w="3175" cmpd="sng">
                  <a:noFill/>
                </a:ln>
                <a:solidFill>
                  <a:schemeClr val="bg1"/>
                </a:solidFill>
                <a:uLnTx/>
                <a:uFillTx/>
                <a:latin typeface="+mj-lt"/>
                <a:ea typeface="+mj-ea"/>
                <a:cs typeface="+mj-cs"/>
                <a:sym typeface="Overlock"/>
              </a:rPr>
              <a:t/>
            </a:r>
            <a:br>
              <a:rPr kumimoji="0" lang="en-US" sz="2200" b="1" i="0" u="none" strike="noStrike" spc="0" normalizeH="0" baseline="0" noProof="0">
                <a:ln w="3175" cmpd="sng">
                  <a:noFill/>
                </a:ln>
                <a:solidFill>
                  <a:schemeClr val="bg1"/>
                </a:solidFill>
                <a:uLnTx/>
                <a:uFillTx/>
                <a:latin typeface="+mj-lt"/>
                <a:ea typeface="+mj-ea"/>
                <a:cs typeface="+mj-cs"/>
                <a:sym typeface="Overlock"/>
              </a:rPr>
            </a:br>
            <a:r>
              <a:rPr lang="en-US" sz="2200" b="1">
                <a:ln w="3175" cmpd="sng">
                  <a:noFill/>
                </a:ln>
                <a:solidFill>
                  <a:schemeClr val="bg1"/>
                </a:solidFill>
                <a:latin typeface="+mj-lt"/>
                <a:ea typeface="+mj-ea"/>
                <a:cs typeface="+mj-cs"/>
                <a:sym typeface="Overlock"/>
              </a:rPr>
              <a:t>INTRODUCTION, STATISTICS AND IMPACT OF MISAPPROPRIATION OF CLIENTS’ FUNDS</a:t>
            </a:r>
            <a:endParaRPr kumimoji="0" lang="en-US" sz="2200" b="0" i="0" u="none" strike="noStrike" spc="0" normalizeH="0" baseline="0" noProof="0">
              <a:ln w="3175" cmpd="sng">
                <a:noFill/>
              </a:ln>
              <a:solidFill>
                <a:schemeClr val="bg1"/>
              </a:solidFill>
              <a:uLnTx/>
              <a:uFillTx/>
              <a:latin typeface="+mj-lt"/>
              <a:ea typeface="+mj-ea"/>
              <a:cs typeface="+mj-cs"/>
            </a:endParaRPr>
          </a:p>
        </p:txBody>
      </p:sp>
      <p:cxnSp>
        <p:nvCxnSpPr>
          <p:cNvPr id="27" name="Straight Connector 26">
            <a:extLst>
              <a:ext uri="{FF2B5EF4-FFF2-40B4-BE49-F238E27FC236}">
                <a16:creationId xmlns:a16="http://schemas.microsoft.com/office/drawing/2014/main" id="{0772CE55-4C36-44F1-A9BD-379BEB84317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7614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F6D81C7-B083-478E-82FE-089A8CB72EB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8398EDA2-4889-433D-AC01-5214D79764ED}"/>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099D46A-AF52-46FD-938B-D31189460A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C933E919-C473-4F0E-9DBC-CC65FC9E926E}"/>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FBBF3BDD-5C99-4FDC-BBCB-E711359D93F6}"/>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F06B54F2-CD11-4359-A7D6-DA7C76C091A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7E61F402-3445-458A-9A2B-D28FD28839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673C096-95AE-4644-B76C-1DF1B667DC4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1" name="Picture 20">
              <a:extLst>
                <a:ext uri="{FF2B5EF4-FFF2-40B4-BE49-F238E27FC236}">
                  <a16:creationId xmlns:a16="http://schemas.microsoft.com/office/drawing/2014/main" id="{77A91835-418B-4867-87D7-1376A57F3F75}"/>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65B511A1-E0EC-49FE-8068-9DA29CD00E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3" name="Picture 22">
              <a:extLst>
                <a:ext uri="{FF2B5EF4-FFF2-40B4-BE49-F238E27FC236}">
                  <a16:creationId xmlns:a16="http://schemas.microsoft.com/office/drawing/2014/main" id="{4A61BC5F-ADA4-4DBA-9C6B-E17E0B82EC54}"/>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1CE6F7D2-ACED-47D2-BEFD-FB26F75374A1}"/>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1295402" y="982132"/>
            <a:ext cx="3660056" cy="1325373"/>
          </a:xfrm>
        </p:spPr>
        <p:txBody>
          <a:bodyPr vert="horz" lIns="91440" tIns="45720" rIns="91440" bIns="45720" rtlCol="0" anchor="b">
            <a:normAutofit/>
          </a:bodyPr>
          <a:lstStyle/>
          <a:p>
            <a:r>
              <a:rPr lang="en-US" sz="2800" b="1">
                <a:solidFill>
                  <a:srgbClr val="262626"/>
                </a:solidFill>
              </a:rPr>
              <a:t>Introduction</a:t>
            </a:r>
          </a:p>
        </p:txBody>
      </p:sp>
      <p:cxnSp>
        <p:nvCxnSpPr>
          <p:cNvPr id="26" name="Straight Connector 25">
            <a:extLst>
              <a:ext uri="{FF2B5EF4-FFF2-40B4-BE49-F238E27FC236}">
                <a16:creationId xmlns:a16="http://schemas.microsoft.com/office/drawing/2014/main" id="{2BE880E9-2B86-4CDB-B5B7-308745CDD1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1295401" y="2493774"/>
            <a:ext cx="3660057" cy="3382094"/>
          </a:xfrm>
        </p:spPr>
        <p:txBody>
          <a:bodyPr vert="horz" lIns="91440" tIns="45720" rIns="91440" bIns="45720" rtlCol="0" anchor="t">
            <a:normAutofit/>
          </a:bodyPr>
          <a:lstStyle/>
          <a:p>
            <a:pPr marL="342900" indent="-342900" algn="ctr"/>
            <a:r>
              <a:rPr lang="en-US" sz="1800" dirty="0">
                <a:solidFill>
                  <a:srgbClr val="262626"/>
                </a:solidFill>
              </a:rPr>
              <a:t>The legal profession is built on trust, integrity and accountability.</a:t>
            </a:r>
          </a:p>
          <a:p>
            <a:pPr marL="342900" indent="-342900" algn="ctr"/>
            <a:r>
              <a:rPr lang="en-US" sz="1800" dirty="0">
                <a:solidFill>
                  <a:srgbClr val="262626"/>
                </a:solidFill>
              </a:rPr>
              <a:t>Advocates are trustees of their clients’ funds and property. </a:t>
            </a:r>
          </a:p>
          <a:p>
            <a:pPr marL="342900" indent="-342900" algn="ctr"/>
            <a:r>
              <a:rPr lang="en-US" sz="1800" dirty="0">
                <a:solidFill>
                  <a:srgbClr val="262626"/>
                </a:solidFill>
              </a:rPr>
              <a:t>“Property” includes securities such as title deeds, charge documents, share certificates, wills, files, original documents, etc.</a:t>
            </a:r>
          </a:p>
          <a:p>
            <a:pPr algn="ctr"/>
            <a:endParaRPr lang="en-US" sz="1600" dirty="0">
              <a:solidFill>
                <a:srgbClr val="262626"/>
              </a:solidFill>
            </a:endParaRPr>
          </a:p>
        </p:txBody>
      </p:sp>
      <p:pic>
        <p:nvPicPr>
          <p:cNvPr id="5" name="Content Placeholder 4"/>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706533" y="982131"/>
            <a:ext cx="4893735"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222731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Advocates Fiduciary Duty</a:t>
            </a:r>
            <a:endParaRPr lang="en-US" b="1" dirty="0">
              <a:solidFill>
                <a:schemeClr val="tx1"/>
              </a:solidFill>
            </a:endParaRPr>
          </a:p>
        </p:txBody>
      </p:sp>
      <p:sp>
        <p:nvSpPr>
          <p:cNvPr id="3" name="Content Placeholder 2"/>
          <p:cNvSpPr>
            <a:spLocks noGrp="1"/>
          </p:cNvSpPr>
          <p:nvPr>
            <p:ph sz="half" idx="1"/>
          </p:nvPr>
        </p:nvSpPr>
        <p:spPr>
          <a:xfrm>
            <a:off x="882868" y="3174124"/>
            <a:ext cx="5192617" cy="3033244"/>
          </a:xfrm>
        </p:spPr>
        <p:txBody>
          <a:bodyPr>
            <a:noAutofit/>
          </a:bodyPr>
          <a:lstStyle/>
          <a:p>
            <a:pPr algn="just">
              <a:buFont typeface="Wingdings" panose="05000000000000000000" pitchFamily="2" charset="2"/>
              <a:buChar char="v"/>
            </a:pPr>
            <a:r>
              <a:rPr lang="en-US" sz="1800" dirty="0"/>
              <a:t>This duty includes:- </a:t>
            </a:r>
          </a:p>
          <a:p>
            <a:pPr marL="971550" lvl="1" indent="-514350" algn="just">
              <a:buFont typeface="+mj-lt"/>
              <a:buAutoNum type="romanLcPeriod"/>
            </a:pPr>
            <a:r>
              <a:rPr lang="en-US" sz="1800" dirty="0"/>
              <a:t>Prioritizing the client's interests, </a:t>
            </a:r>
          </a:p>
          <a:p>
            <a:pPr marL="971550" lvl="1" indent="-514350" algn="just">
              <a:buFont typeface="+mj-lt"/>
              <a:buAutoNum type="romanLcPeriod"/>
            </a:pPr>
            <a:r>
              <a:rPr lang="en-US" sz="1800" dirty="0"/>
              <a:t>Maintaining confidentiality and </a:t>
            </a:r>
          </a:p>
          <a:p>
            <a:pPr marL="971550" lvl="1" indent="-514350" algn="just">
              <a:buFont typeface="+mj-lt"/>
              <a:buAutoNum type="romanLcPeriod"/>
            </a:pPr>
            <a:r>
              <a:rPr lang="en-US" sz="1800" dirty="0"/>
              <a:t>Disclosing relevant information. </a:t>
            </a:r>
          </a:p>
          <a:p>
            <a:pPr algn="just">
              <a:buFont typeface="Wingdings" panose="05000000000000000000" pitchFamily="2" charset="2"/>
              <a:buChar char="v"/>
            </a:pPr>
            <a:r>
              <a:rPr lang="en-US" sz="1800" dirty="0"/>
              <a:t>Advocates must also ensure they have the necessary skills and knowledge to represent their clients effectively.</a:t>
            </a:r>
          </a:p>
          <a:p>
            <a:pPr algn="just">
              <a:buFont typeface="Wingdings" panose="05000000000000000000" pitchFamily="2" charset="2"/>
              <a:buChar char="v"/>
            </a:pPr>
            <a:endParaRPr lang="en-US" sz="1800" dirty="0"/>
          </a:p>
          <a:p>
            <a:pPr algn="just">
              <a:buFont typeface="Wingdings" panose="05000000000000000000" pitchFamily="2" charset="2"/>
              <a:buChar char="v"/>
            </a:pPr>
            <a:endParaRPr lang="en-US" sz="1800" dirty="0"/>
          </a:p>
          <a:p>
            <a:pPr algn="just">
              <a:buFont typeface="Wingdings" panose="05000000000000000000" pitchFamily="2" charset="2"/>
              <a:buChar char="v"/>
            </a:pPr>
            <a:endParaRPr lang="en-US" sz="1800" dirty="0"/>
          </a:p>
          <a:p>
            <a:pPr marL="342900" indent="-342900" algn="just">
              <a:buFont typeface="Wingdings" panose="05000000000000000000" pitchFamily="2" charset="2"/>
              <a:buChar char="v"/>
            </a:pPr>
            <a:endParaRPr lang="en-US" sz="1800" dirty="0"/>
          </a:p>
          <a:p>
            <a:endParaRPr lang="en-US" sz="1800" dirty="0"/>
          </a:p>
        </p:txBody>
      </p:sp>
      <p:sp>
        <p:nvSpPr>
          <p:cNvPr id="4" name="Content Placeholder 3"/>
          <p:cNvSpPr>
            <a:spLocks noGrp="1"/>
          </p:cNvSpPr>
          <p:nvPr>
            <p:ph sz="half" idx="2"/>
          </p:nvPr>
        </p:nvSpPr>
        <p:spPr>
          <a:xfrm>
            <a:off x="6116517" y="3174124"/>
            <a:ext cx="5318738" cy="3033245"/>
          </a:xfrm>
        </p:spPr>
        <p:txBody>
          <a:bodyPr>
            <a:normAutofit fontScale="25000" lnSpcReduction="20000"/>
          </a:bodyPr>
          <a:lstStyle/>
          <a:p>
            <a:pPr algn="just">
              <a:buFont typeface="Wingdings" panose="05000000000000000000" pitchFamily="2" charset="2"/>
              <a:buChar char="v"/>
            </a:pPr>
            <a:r>
              <a:rPr lang="en-GB" sz="7200" dirty="0"/>
              <a:t>Advocates </a:t>
            </a:r>
            <a:r>
              <a:rPr lang="en-GB" sz="7200" b="1" dirty="0">
                <a:solidFill>
                  <a:srgbClr val="FF0000"/>
                </a:solidFill>
              </a:rPr>
              <a:t>should not </a:t>
            </a:r>
            <a:r>
              <a:rPr lang="en-US" sz="7200" dirty="0"/>
              <a:t>appropriate or convert client funds that they are holding in trust </a:t>
            </a:r>
            <a:r>
              <a:rPr lang="en-US" sz="7200" b="1" dirty="0">
                <a:solidFill>
                  <a:srgbClr val="FF0000"/>
                </a:solidFill>
              </a:rPr>
              <a:t>without the client’s express authority. </a:t>
            </a:r>
          </a:p>
          <a:p>
            <a:pPr marL="342900" indent="-342900" algn="just">
              <a:buFont typeface="Wingdings" panose="05000000000000000000" pitchFamily="2" charset="2"/>
              <a:buChar char="v"/>
            </a:pPr>
            <a:r>
              <a:rPr lang="en-US" sz="7200" dirty="0"/>
              <a:t>Unauthorized appropriation or conversion of clients’ funds amounts to professional misconduct and a criminal offence.</a:t>
            </a:r>
          </a:p>
          <a:p>
            <a:pPr marL="342900" indent="-342900" algn="just">
              <a:buFont typeface="Wingdings" panose="05000000000000000000" pitchFamily="2" charset="2"/>
              <a:buChar char="v"/>
            </a:pPr>
            <a:r>
              <a:rPr lang="en-US" sz="7200" dirty="0"/>
              <a:t>The Advocates (Accounts)Rules, the Advocates (Accountants Certificates) Rules, and the Advocates (Deposit Interest) Rules impose on the Advocate statutory responsibilities regarding clients’ funds and other property in the Advocate’s possession.</a:t>
            </a:r>
          </a:p>
          <a:p>
            <a:pPr marL="342900" indent="-342900" algn="just">
              <a:buFont typeface="Wingdings" panose="05000000000000000000" pitchFamily="2" charset="2"/>
              <a:buChar char="v"/>
            </a:pPr>
            <a:endParaRPr lang="en-US" sz="4500" dirty="0"/>
          </a:p>
          <a:p>
            <a:endParaRPr lang="en-US" sz="4500" dirty="0"/>
          </a:p>
        </p:txBody>
      </p:sp>
      <p:sp>
        <p:nvSpPr>
          <p:cNvPr id="5" name="TextBox 4">
            <a:extLst>
              <a:ext uri="{FF2B5EF4-FFF2-40B4-BE49-F238E27FC236}">
                <a16:creationId xmlns:a16="http://schemas.microsoft.com/office/drawing/2014/main" id="{AA84F04B-BCF3-C907-68A1-821A56D1CF87}"/>
              </a:ext>
            </a:extLst>
          </p:cNvPr>
          <p:cNvSpPr txBox="1"/>
          <p:nvPr/>
        </p:nvSpPr>
        <p:spPr>
          <a:xfrm>
            <a:off x="892964" y="2454166"/>
            <a:ext cx="10679847" cy="646331"/>
          </a:xfrm>
          <a:prstGeom prst="rect">
            <a:avLst/>
          </a:prstGeom>
          <a:noFill/>
        </p:spPr>
        <p:txBody>
          <a:bodyPr wrap="none" rtlCol="0">
            <a:spAutoFit/>
          </a:bodyPr>
          <a:lstStyle/>
          <a:p>
            <a:pPr marL="0" indent="0" algn="just">
              <a:buNone/>
            </a:pPr>
            <a:r>
              <a:rPr lang="en-US" sz="1800" dirty="0"/>
              <a:t>Advocates owe their clients a fiduciary duty, meaning they must act with the </a:t>
            </a:r>
            <a:r>
              <a:rPr lang="en-US" sz="1800" dirty="0">
                <a:solidFill>
                  <a:srgbClr val="FF0000"/>
                </a:solidFill>
              </a:rPr>
              <a:t>utmost honesty</a:t>
            </a:r>
            <a:r>
              <a:rPr lang="en-US" sz="1800" dirty="0"/>
              <a:t>, </a:t>
            </a:r>
            <a:r>
              <a:rPr lang="en-US" sz="1800" dirty="0">
                <a:solidFill>
                  <a:srgbClr val="FF0000"/>
                </a:solidFill>
              </a:rPr>
              <a:t>loyalty, and good faith </a:t>
            </a:r>
            <a:r>
              <a:rPr lang="en-US" sz="1800" dirty="0"/>
              <a:t>in</a:t>
            </a:r>
          </a:p>
          <a:p>
            <a:pPr marL="0" indent="0" algn="just">
              <a:buNone/>
            </a:pPr>
            <a:r>
              <a:rPr lang="en-US" sz="1800" dirty="0"/>
              <a:t> all matters related to their representation.</a:t>
            </a:r>
          </a:p>
        </p:txBody>
      </p:sp>
    </p:spTree>
    <p:extLst>
      <p:ext uri="{BB962C8B-B14F-4D97-AF65-F5344CB8AC3E}">
        <p14:creationId xmlns:p14="http://schemas.microsoft.com/office/powerpoint/2010/main" val="3266911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240971"/>
            <a:ext cx="8960222" cy="1045028"/>
          </a:xfrm>
        </p:spPr>
        <p:txBody>
          <a:bodyPr>
            <a:normAutofit/>
          </a:bodyPr>
          <a:lstStyle/>
          <a:p>
            <a:r>
              <a:rPr lang="en-US" sz="3600" b="1" dirty="0">
                <a:solidFill>
                  <a:schemeClr val="tx1"/>
                </a:solidFill>
              </a:rPr>
              <a:t>Pillars of Advocate’s Fiduciary Duties</a:t>
            </a:r>
          </a:p>
        </p:txBody>
      </p:sp>
      <p:graphicFrame>
        <p:nvGraphicFramePr>
          <p:cNvPr id="8" name="Content Placeholder 2">
            <a:extLst>
              <a:ext uri="{FF2B5EF4-FFF2-40B4-BE49-F238E27FC236}">
                <a16:creationId xmlns:a16="http://schemas.microsoft.com/office/drawing/2014/main" id="{EA300666-24A4-E34F-41AD-9E86AC373139}"/>
              </a:ext>
            </a:extLst>
          </p:cNvPr>
          <p:cNvGraphicFramePr>
            <a:graphicFrameLocks noGrp="1"/>
          </p:cNvGraphicFramePr>
          <p:nvPr>
            <p:ph idx="1"/>
            <p:extLst>
              <p:ext uri="{D42A27DB-BD31-4B8C-83A1-F6EECF244321}">
                <p14:modId xmlns:p14="http://schemas.microsoft.com/office/powerpoint/2010/main" val="2167173503"/>
              </p:ext>
            </p:extLst>
          </p:nvPr>
        </p:nvGraphicFramePr>
        <p:xfrm>
          <a:off x="1295402" y="2556932"/>
          <a:ext cx="6646815" cy="3512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8973" y="2556931"/>
            <a:ext cx="3108960" cy="3512175"/>
          </a:xfrm>
          <a:prstGeom prst="rect">
            <a:avLst/>
          </a:prstGeom>
        </p:spPr>
      </p:pic>
    </p:spTree>
    <p:extLst>
      <p:ext uri="{BB962C8B-B14F-4D97-AF65-F5344CB8AC3E}">
        <p14:creationId xmlns:p14="http://schemas.microsoft.com/office/powerpoint/2010/main" val="2747273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pPr>
              <a:lnSpc>
                <a:spcPct val="90000"/>
              </a:lnSpc>
            </a:pPr>
            <a:r>
              <a:rPr lang="en-US" sz="4100" b="1" dirty="0">
                <a:solidFill>
                  <a:srgbClr val="262626"/>
                </a:solidFill>
              </a:rPr>
              <a:t>Misappropriation or Conversion </a:t>
            </a:r>
            <a:br>
              <a:rPr lang="en-US" sz="4100" b="1" dirty="0">
                <a:solidFill>
                  <a:srgbClr val="262626"/>
                </a:solidFill>
              </a:rPr>
            </a:br>
            <a:r>
              <a:rPr lang="en-US" sz="4100" b="1" dirty="0">
                <a:solidFill>
                  <a:srgbClr val="262626"/>
                </a:solidFill>
              </a:rPr>
              <a:t>of Clients’ Funds</a:t>
            </a:r>
          </a:p>
        </p:txBody>
      </p:sp>
      <p:graphicFrame>
        <p:nvGraphicFramePr>
          <p:cNvPr id="5" name="Content Placeholder 2">
            <a:extLst>
              <a:ext uri="{FF2B5EF4-FFF2-40B4-BE49-F238E27FC236}">
                <a16:creationId xmlns:a16="http://schemas.microsoft.com/office/drawing/2014/main" id="{842CA38B-90F5-C9D1-4DA9-CC48860ADB60}"/>
              </a:ext>
            </a:extLst>
          </p:cNvPr>
          <p:cNvGraphicFramePr>
            <a:graphicFrameLocks noGrp="1"/>
          </p:cNvGraphicFramePr>
          <p:nvPr>
            <p:ph idx="1"/>
            <p:extLst>
              <p:ext uri="{D42A27DB-BD31-4B8C-83A1-F6EECF244321}">
                <p14:modId xmlns:p14="http://schemas.microsoft.com/office/powerpoint/2010/main" val="4011711109"/>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539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055599" y="1055077"/>
            <a:ext cx="2532909" cy="4794578"/>
          </a:xfrm>
        </p:spPr>
        <p:txBody>
          <a:bodyPr>
            <a:normAutofit/>
          </a:bodyPr>
          <a:lstStyle/>
          <a:p>
            <a:r>
              <a:rPr lang="en-GB" sz="2800" b="1">
                <a:solidFill>
                  <a:srgbClr val="262626"/>
                </a:solidFill>
              </a:rPr>
              <a:t>How Advocates Misappropriate Clients’ Funds </a:t>
            </a:r>
            <a:endParaRPr lang="en-US" sz="2800" b="1">
              <a:solidFill>
                <a:srgbClr val="262626"/>
              </a:solidFill>
            </a:endParaRP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B4C8426-32C3-F306-116A-A4B494324381}"/>
              </a:ext>
            </a:extLst>
          </p:cNvPr>
          <p:cNvGraphicFramePr>
            <a:graphicFrameLocks noGrp="1"/>
          </p:cNvGraphicFramePr>
          <p:nvPr>
            <p:ph idx="1"/>
            <p:extLst>
              <p:ext uri="{D42A27DB-BD31-4B8C-83A1-F6EECF244321}">
                <p14:modId xmlns:p14="http://schemas.microsoft.com/office/powerpoint/2010/main" val="259275047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745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59186692"/>
              </p:ext>
            </p:extLst>
          </p:nvPr>
        </p:nvGraphicFramePr>
        <p:xfrm>
          <a:off x="865094" y="1310056"/>
          <a:ext cx="10515599" cy="4886328"/>
        </p:xfrm>
        <a:graphic>
          <a:graphicData uri="http://schemas.openxmlformats.org/drawingml/2006/table">
            <a:tbl>
              <a:tblPr firstRow="1" firstCol="1" bandRow="1">
                <a:tableStyleId>{5C22544A-7EE6-4342-B048-85BDC9FD1C3A}</a:tableStyleId>
              </a:tblPr>
              <a:tblGrid>
                <a:gridCol w="4117409">
                  <a:extLst>
                    <a:ext uri="{9D8B030D-6E8A-4147-A177-3AD203B41FA5}">
                      <a16:colId xmlns:a16="http://schemas.microsoft.com/office/drawing/2014/main" val="1125506553"/>
                    </a:ext>
                  </a:extLst>
                </a:gridCol>
                <a:gridCol w="644100">
                  <a:extLst>
                    <a:ext uri="{9D8B030D-6E8A-4147-A177-3AD203B41FA5}">
                      <a16:colId xmlns:a16="http://schemas.microsoft.com/office/drawing/2014/main" val="995909247"/>
                    </a:ext>
                  </a:extLst>
                </a:gridCol>
                <a:gridCol w="515280">
                  <a:extLst>
                    <a:ext uri="{9D8B030D-6E8A-4147-A177-3AD203B41FA5}">
                      <a16:colId xmlns:a16="http://schemas.microsoft.com/office/drawing/2014/main" val="3794174123"/>
                    </a:ext>
                  </a:extLst>
                </a:gridCol>
                <a:gridCol w="629788">
                  <a:extLst>
                    <a:ext uri="{9D8B030D-6E8A-4147-A177-3AD203B41FA5}">
                      <a16:colId xmlns:a16="http://schemas.microsoft.com/office/drawing/2014/main" val="495722539"/>
                    </a:ext>
                  </a:extLst>
                </a:gridCol>
                <a:gridCol w="586848">
                  <a:extLst>
                    <a:ext uri="{9D8B030D-6E8A-4147-A177-3AD203B41FA5}">
                      <a16:colId xmlns:a16="http://schemas.microsoft.com/office/drawing/2014/main" val="112843369"/>
                    </a:ext>
                  </a:extLst>
                </a:gridCol>
                <a:gridCol w="715669">
                  <a:extLst>
                    <a:ext uri="{9D8B030D-6E8A-4147-A177-3AD203B41FA5}">
                      <a16:colId xmlns:a16="http://schemas.microsoft.com/office/drawing/2014/main" val="2112685452"/>
                    </a:ext>
                  </a:extLst>
                </a:gridCol>
                <a:gridCol w="615474">
                  <a:extLst>
                    <a:ext uri="{9D8B030D-6E8A-4147-A177-3AD203B41FA5}">
                      <a16:colId xmlns:a16="http://schemas.microsoft.com/office/drawing/2014/main" val="988603186"/>
                    </a:ext>
                  </a:extLst>
                </a:gridCol>
                <a:gridCol w="529594">
                  <a:extLst>
                    <a:ext uri="{9D8B030D-6E8A-4147-A177-3AD203B41FA5}">
                      <a16:colId xmlns:a16="http://schemas.microsoft.com/office/drawing/2014/main" val="731901569"/>
                    </a:ext>
                  </a:extLst>
                </a:gridCol>
                <a:gridCol w="586849">
                  <a:extLst>
                    <a:ext uri="{9D8B030D-6E8A-4147-A177-3AD203B41FA5}">
                      <a16:colId xmlns:a16="http://schemas.microsoft.com/office/drawing/2014/main" val="448115464"/>
                    </a:ext>
                  </a:extLst>
                </a:gridCol>
                <a:gridCol w="724458">
                  <a:extLst>
                    <a:ext uri="{9D8B030D-6E8A-4147-A177-3AD203B41FA5}">
                      <a16:colId xmlns:a16="http://schemas.microsoft.com/office/drawing/2014/main" val="2684712443"/>
                    </a:ext>
                  </a:extLst>
                </a:gridCol>
                <a:gridCol w="850130">
                  <a:extLst>
                    <a:ext uri="{9D8B030D-6E8A-4147-A177-3AD203B41FA5}">
                      <a16:colId xmlns:a16="http://schemas.microsoft.com/office/drawing/2014/main" val="1043850221"/>
                    </a:ext>
                  </a:extLst>
                </a:gridCol>
              </a:tblGrid>
              <a:tr h="287324">
                <a:tc rowSpan="2">
                  <a:txBody>
                    <a:bodyPr/>
                    <a:lstStyle/>
                    <a:p>
                      <a:pPr>
                        <a:lnSpc>
                          <a:spcPct val="107000"/>
                        </a:lnSpc>
                        <a:spcAft>
                          <a:spcPts val="0"/>
                        </a:spcAft>
                      </a:pPr>
                      <a:r>
                        <a:rPr lang="en-US" sz="1600" dirty="0">
                          <a:effectLst/>
                          <a:latin typeface="+mj-lt"/>
                        </a:rPr>
                        <a:t>NATURE OF COMPLAINTS</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tc>
                <a:tc gridSpan="5">
                  <a:txBody>
                    <a:bodyPr/>
                    <a:lstStyle/>
                    <a:p>
                      <a:pPr algn="ctr">
                        <a:lnSpc>
                          <a:spcPct val="107000"/>
                        </a:lnSpc>
                        <a:spcAft>
                          <a:spcPts val="0"/>
                        </a:spcAft>
                      </a:pPr>
                      <a:r>
                        <a:rPr lang="en-US" sz="1600">
                          <a:effectLst/>
                          <a:latin typeface="+mj-lt"/>
                        </a:rPr>
                        <a:t>FY 2023/24</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nSpc>
                          <a:spcPct val="107000"/>
                        </a:lnSpc>
                        <a:spcAft>
                          <a:spcPts val="0"/>
                        </a:spcAft>
                      </a:pPr>
                      <a:r>
                        <a:rPr lang="en-US" sz="1600">
                          <a:effectLst/>
                          <a:latin typeface="+mj-lt"/>
                        </a:rPr>
                        <a:t>FY 2024/2025</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310107"/>
                  </a:ext>
                </a:extLst>
              </a:tr>
              <a:tr h="556233">
                <a:tc vMerge="1">
                  <a:txBody>
                    <a:bodyPr/>
                    <a:lstStyle/>
                    <a:p>
                      <a:endParaRPr lang="en-US"/>
                    </a:p>
                  </a:txBody>
                  <a:tcPr/>
                </a:tc>
                <a:tc>
                  <a:txBody>
                    <a:bodyPr/>
                    <a:lstStyle/>
                    <a:p>
                      <a:pPr>
                        <a:lnSpc>
                          <a:spcPct val="107000"/>
                        </a:lnSpc>
                        <a:spcAft>
                          <a:spcPts val="0"/>
                        </a:spcAft>
                      </a:pPr>
                      <a:r>
                        <a:rPr lang="en-US" sz="1600" b="1" dirty="0">
                          <a:effectLst/>
                          <a:latin typeface="+mj-lt"/>
                        </a:rPr>
                        <a:t>Q1</a:t>
                      </a:r>
                      <a:endParaRPr lang="en-US" sz="1600" b="1" dirty="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nSpc>
                          <a:spcPct val="107000"/>
                        </a:lnSpc>
                        <a:spcAft>
                          <a:spcPts val="0"/>
                        </a:spcAft>
                      </a:pPr>
                      <a:r>
                        <a:rPr lang="en-US" sz="1600" b="1">
                          <a:effectLst/>
                          <a:latin typeface="+mj-lt"/>
                        </a:rPr>
                        <a:t>Q2</a:t>
                      </a:r>
                      <a:endParaRPr lang="en-US" sz="1600" b="1" dirty="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nSpc>
                          <a:spcPct val="107000"/>
                        </a:lnSpc>
                        <a:spcAft>
                          <a:spcPts val="0"/>
                        </a:spcAft>
                      </a:pPr>
                      <a:r>
                        <a:rPr lang="en-US" sz="1600" b="1">
                          <a:effectLst/>
                          <a:latin typeface="+mj-lt"/>
                        </a:rPr>
                        <a:t>Q3</a:t>
                      </a:r>
                      <a:endParaRPr lang="en-US" sz="1600" b="1" dirty="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nSpc>
                          <a:spcPct val="107000"/>
                        </a:lnSpc>
                        <a:spcAft>
                          <a:spcPts val="0"/>
                        </a:spcAft>
                      </a:pPr>
                      <a:r>
                        <a:rPr lang="en-US" sz="1600" b="1">
                          <a:effectLst/>
                          <a:latin typeface="+mj-lt"/>
                        </a:rPr>
                        <a:t>Q4</a:t>
                      </a:r>
                      <a:endParaRPr lang="en-US" sz="1600" b="1" dirty="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r>
                        <a:rPr lang="en-US" sz="1600" b="1">
                          <a:solidFill>
                            <a:srgbClr val="3333FF"/>
                          </a:solidFill>
                          <a:latin typeface="+mj-lt"/>
                        </a:rPr>
                        <a:t>Sub-Total</a:t>
                      </a:r>
                      <a:endParaRPr lang="en-US" sz="1600" b="1" dirty="0">
                        <a:solidFill>
                          <a:srgbClr val="3333FF"/>
                        </a:solidFill>
                        <a:latin typeface="+mj-lt"/>
                      </a:endParaRPr>
                    </a:p>
                  </a:txBody>
                  <a:tcPr marL="60350" marR="60350" marT="0" marB="0"/>
                </a:tc>
                <a:tc>
                  <a:txBody>
                    <a:bodyPr/>
                    <a:lstStyle/>
                    <a:p>
                      <a:pPr>
                        <a:lnSpc>
                          <a:spcPct val="107000"/>
                        </a:lnSpc>
                        <a:spcAft>
                          <a:spcPts val="0"/>
                        </a:spcAft>
                      </a:pPr>
                      <a:r>
                        <a:rPr lang="en-US" sz="1600" b="1">
                          <a:effectLst/>
                          <a:latin typeface="+mj-lt"/>
                        </a:rPr>
                        <a:t>Q1</a:t>
                      </a:r>
                      <a:endParaRPr lang="en-US" sz="1600" b="1" dirty="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nSpc>
                          <a:spcPct val="107000"/>
                        </a:lnSpc>
                        <a:spcAft>
                          <a:spcPts val="0"/>
                        </a:spcAft>
                      </a:pPr>
                      <a:r>
                        <a:rPr lang="en-US" sz="1600" b="1">
                          <a:effectLst/>
                          <a:latin typeface="+mj-lt"/>
                        </a:rPr>
                        <a:t>Q2</a:t>
                      </a:r>
                      <a:endParaRPr lang="en-US" sz="1600" b="1" dirty="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nSpc>
                          <a:spcPct val="107000"/>
                        </a:lnSpc>
                        <a:spcAft>
                          <a:spcPts val="0"/>
                        </a:spcAft>
                      </a:pPr>
                      <a:r>
                        <a:rPr lang="en-US" sz="1600" b="1" dirty="0">
                          <a:effectLst/>
                          <a:latin typeface="+mj-lt"/>
                        </a:rPr>
                        <a:t>Q3</a:t>
                      </a:r>
                      <a:endParaRPr lang="en-US" sz="1600" b="1" dirty="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1" dirty="0" smtClean="0">
                          <a:solidFill>
                            <a:schemeClr val="tx1"/>
                          </a:solidFill>
                          <a:latin typeface="+mj-lt"/>
                        </a:rPr>
                        <a:t>Q4</a:t>
                      </a:r>
                      <a:endParaRPr lang="en-US" sz="1600" b="1" dirty="0">
                        <a:solidFill>
                          <a:schemeClr val="tx1"/>
                        </a:solidFill>
                        <a:latin typeface="+mj-lt"/>
                      </a:endParaRPr>
                    </a:p>
                  </a:txBody>
                  <a:tcPr marL="60350" marR="6035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3333FF"/>
                          </a:solidFill>
                          <a:latin typeface="+mj-lt"/>
                        </a:rPr>
                        <a:t>Sub-Total</a:t>
                      </a:r>
                    </a:p>
                  </a:txBody>
                  <a:tcPr marL="60350" marR="60350" marT="0" marB="0"/>
                </a:tc>
                <a:extLst>
                  <a:ext uri="{0D108BD9-81ED-4DB2-BD59-A6C34878D82A}">
                    <a16:rowId xmlns:a16="http://schemas.microsoft.com/office/drawing/2014/main" val="3544633972"/>
                  </a:ext>
                </a:extLst>
              </a:tr>
              <a:tr h="381186">
                <a:tc>
                  <a:txBody>
                    <a:bodyPr/>
                    <a:lstStyle/>
                    <a:p>
                      <a:pPr>
                        <a:lnSpc>
                          <a:spcPct val="107000"/>
                        </a:lnSpc>
                        <a:spcAft>
                          <a:spcPts val="0"/>
                        </a:spcAft>
                      </a:pPr>
                      <a:r>
                        <a:rPr lang="en-GB" sz="1600">
                          <a:effectLst/>
                          <a:latin typeface="+mj-lt"/>
                        </a:rPr>
                        <a:t>Failure to Render Professional Services</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dirty="0">
                          <a:effectLst/>
                          <a:latin typeface="+mj-lt"/>
                        </a:rPr>
                        <a:t>3</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dirty="0">
                          <a:effectLst/>
                          <a:latin typeface="+mj-lt"/>
                        </a:rPr>
                        <a:t>4</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dirty="0">
                          <a:effectLst/>
                          <a:latin typeface="+mj-lt"/>
                        </a:rPr>
                        <a:t>5</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dirty="0">
                          <a:effectLst/>
                          <a:latin typeface="+mj-lt"/>
                        </a:rPr>
                        <a:t>3</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r>
                        <a:rPr lang="en-US" sz="1600" b="0" dirty="0">
                          <a:solidFill>
                            <a:srgbClr val="3333FF"/>
                          </a:solidFill>
                          <a:latin typeface="+mj-lt"/>
                        </a:rPr>
                        <a:t>15</a:t>
                      </a:r>
                    </a:p>
                  </a:txBody>
                  <a:tcPr marL="60350" marR="60350" marT="0" marB="0" anchor="b"/>
                </a:tc>
                <a:tc>
                  <a:txBody>
                    <a:bodyPr/>
                    <a:lstStyle/>
                    <a:p>
                      <a:pPr algn="l">
                        <a:lnSpc>
                          <a:spcPct val="150000"/>
                        </a:lnSpc>
                        <a:spcAft>
                          <a:spcPts val="0"/>
                        </a:spcAft>
                        <a:tabLst>
                          <a:tab pos="2771775" algn="l"/>
                        </a:tabLst>
                      </a:pPr>
                      <a:r>
                        <a:rPr lang="en-GB" sz="1600" dirty="0">
                          <a:effectLst/>
                          <a:latin typeface="+mj-lt"/>
                        </a:rPr>
                        <a:t>3</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lnSpc>
                          <a:spcPct val="150000"/>
                        </a:lnSpc>
                        <a:spcAft>
                          <a:spcPts val="0"/>
                        </a:spcAft>
                        <a:tabLst>
                          <a:tab pos="2771775" algn="l"/>
                        </a:tabLst>
                      </a:pPr>
                      <a:r>
                        <a:rPr lang="en-GB" sz="1600" dirty="0">
                          <a:effectLst/>
                          <a:latin typeface="+mj-lt"/>
                        </a:rPr>
                        <a:t>6</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lnSpc>
                          <a:spcPct val="150000"/>
                        </a:lnSpc>
                        <a:spcAft>
                          <a:spcPts val="0"/>
                        </a:spcAft>
                        <a:tabLst>
                          <a:tab pos="2771775" algn="l"/>
                        </a:tabLst>
                      </a:pPr>
                      <a:r>
                        <a:rPr lang="en-GB" sz="1600" dirty="0">
                          <a:effectLst/>
                          <a:latin typeface="+mj-lt"/>
                        </a:rPr>
                        <a:t>17</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r>
                        <a:rPr lang="en-GB" sz="1600" b="0" dirty="0" smtClean="0">
                          <a:solidFill>
                            <a:srgbClr val="3333FF"/>
                          </a:solidFill>
                          <a:latin typeface="+mj-lt"/>
                        </a:rPr>
                        <a:t>49</a:t>
                      </a:r>
                      <a:endParaRPr lang="en-US" sz="1600" b="0" dirty="0">
                        <a:solidFill>
                          <a:srgbClr val="3333FF"/>
                        </a:solidFill>
                        <a:latin typeface="+mj-lt"/>
                      </a:endParaRPr>
                    </a:p>
                  </a:txBody>
                  <a:tcPr marL="60350" marR="60350" marT="0" marB="0" anchor="b"/>
                </a:tc>
                <a:tc>
                  <a:txBody>
                    <a:bodyPr/>
                    <a:lstStyle/>
                    <a:p>
                      <a:pPr algn="l"/>
                      <a:r>
                        <a:rPr lang="en-GB" sz="1600" b="0" dirty="0" smtClean="0">
                          <a:solidFill>
                            <a:srgbClr val="3333FF"/>
                          </a:solidFill>
                          <a:latin typeface="+mj-lt"/>
                        </a:rPr>
                        <a:t>75</a:t>
                      </a:r>
                      <a:endParaRPr lang="en-US" sz="1600" b="0" dirty="0">
                        <a:solidFill>
                          <a:srgbClr val="3333FF"/>
                        </a:solidFill>
                        <a:latin typeface="+mj-lt"/>
                      </a:endParaRPr>
                    </a:p>
                  </a:txBody>
                  <a:tcPr marL="60350" marR="60350" marT="0" marB="0" anchor="b"/>
                </a:tc>
                <a:extLst>
                  <a:ext uri="{0D108BD9-81ED-4DB2-BD59-A6C34878D82A}">
                    <a16:rowId xmlns:a16="http://schemas.microsoft.com/office/drawing/2014/main" val="1892140487"/>
                  </a:ext>
                </a:extLst>
              </a:tr>
              <a:tr h="416108">
                <a:tc>
                  <a:txBody>
                    <a:bodyPr/>
                    <a:lstStyle/>
                    <a:p>
                      <a:pPr>
                        <a:lnSpc>
                          <a:spcPct val="107000"/>
                        </a:lnSpc>
                        <a:spcAft>
                          <a:spcPts val="0"/>
                        </a:spcAft>
                      </a:pPr>
                      <a:r>
                        <a:rPr lang="en-GB" sz="1600">
                          <a:solidFill>
                            <a:srgbClr val="C00000"/>
                          </a:solidFill>
                          <a:effectLst/>
                          <a:latin typeface="+mj-lt"/>
                        </a:rPr>
                        <a:t>Withholding Funds</a:t>
                      </a:r>
                      <a:endParaRPr lang="en-US" sz="1600" dirty="0">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b="1" dirty="0">
                          <a:solidFill>
                            <a:srgbClr val="C00000"/>
                          </a:solidFill>
                          <a:effectLst/>
                          <a:latin typeface="+mj-lt"/>
                        </a:rPr>
                        <a:t>28</a:t>
                      </a:r>
                      <a:endParaRPr lang="en-US" sz="1600" b="1" dirty="0">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b="1">
                          <a:solidFill>
                            <a:srgbClr val="C00000"/>
                          </a:solidFill>
                          <a:effectLst/>
                          <a:latin typeface="+mj-lt"/>
                        </a:rPr>
                        <a:t>49</a:t>
                      </a:r>
                      <a:endParaRPr lang="en-US" sz="1600" b="1">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b="1" dirty="0" smtClean="0">
                          <a:solidFill>
                            <a:srgbClr val="C00000"/>
                          </a:solidFill>
                          <a:effectLst/>
                          <a:latin typeface="+mj-lt"/>
                        </a:rPr>
                        <a:t>31</a:t>
                      </a:r>
                      <a:endParaRPr lang="en-US" sz="1600" b="1" dirty="0">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b="1" dirty="0">
                          <a:solidFill>
                            <a:srgbClr val="C00000"/>
                          </a:solidFill>
                          <a:effectLst/>
                          <a:latin typeface="+mj-lt"/>
                        </a:rPr>
                        <a:t>33</a:t>
                      </a:r>
                      <a:endParaRPr lang="en-US" sz="1600" b="1" dirty="0">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r>
                        <a:rPr lang="en-US" sz="1600" b="1" dirty="0">
                          <a:solidFill>
                            <a:srgbClr val="C00000"/>
                          </a:solidFill>
                          <a:latin typeface="+mj-lt"/>
                        </a:rPr>
                        <a:t>141</a:t>
                      </a:r>
                    </a:p>
                  </a:txBody>
                  <a:tcPr marL="60350" marR="60350" marT="0" marB="0" anchor="b"/>
                </a:tc>
                <a:tc>
                  <a:txBody>
                    <a:bodyPr/>
                    <a:lstStyle/>
                    <a:p>
                      <a:pPr algn="l">
                        <a:lnSpc>
                          <a:spcPct val="150000"/>
                        </a:lnSpc>
                        <a:spcAft>
                          <a:spcPts val="0"/>
                        </a:spcAft>
                        <a:tabLst>
                          <a:tab pos="2771775" algn="l"/>
                        </a:tabLst>
                      </a:pPr>
                      <a:r>
                        <a:rPr lang="en-GB" sz="1600" b="1" dirty="0">
                          <a:solidFill>
                            <a:srgbClr val="C00000"/>
                          </a:solidFill>
                          <a:effectLst/>
                          <a:latin typeface="+mj-lt"/>
                          <a:ea typeface="+mn-ea"/>
                          <a:cs typeface="+mn-cs"/>
                        </a:rPr>
                        <a:t>64</a:t>
                      </a:r>
                      <a:endParaRPr lang="en-US" sz="1600" b="1" dirty="0">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lnSpc>
                          <a:spcPct val="150000"/>
                        </a:lnSpc>
                        <a:spcAft>
                          <a:spcPts val="0"/>
                        </a:spcAft>
                        <a:tabLst>
                          <a:tab pos="2771775" algn="l"/>
                        </a:tabLst>
                      </a:pPr>
                      <a:r>
                        <a:rPr lang="en-GB" sz="1600" b="1" dirty="0">
                          <a:solidFill>
                            <a:srgbClr val="C00000"/>
                          </a:solidFill>
                          <a:effectLst/>
                          <a:latin typeface="+mj-lt"/>
                        </a:rPr>
                        <a:t>71</a:t>
                      </a:r>
                      <a:endParaRPr lang="en-US" sz="1600" b="1" dirty="0">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lnSpc>
                          <a:spcPct val="150000"/>
                        </a:lnSpc>
                        <a:spcAft>
                          <a:spcPts val="0"/>
                        </a:spcAft>
                        <a:tabLst>
                          <a:tab pos="2771775" algn="l"/>
                        </a:tabLst>
                      </a:pPr>
                      <a:r>
                        <a:rPr lang="en-GB" sz="1600" b="1" dirty="0">
                          <a:solidFill>
                            <a:srgbClr val="C00000"/>
                          </a:solidFill>
                          <a:effectLst/>
                          <a:latin typeface="+mj-lt"/>
                        </a:rPr>
                        <a:t>85</a:t>
                      </a:r>
                      <a:endParaRPr lang="en-US" sz="1600" b="1" dirty="0">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r>
                        <a:rPr lang="en-GB" sz="1600" b="1" dirty="0" smtClean="0">
                          <a:solidFill>
                            <a:srgbClr val="C00000"/>
                          </a:solidFill>
                          <a:latin typeface="+mj-lt"/>
                        </a:rPr>
                        <a:t>162</a:t>
                      </a:r>
                      <a:endParaRPr lang="en-US" sz="1600" b="1" dirty="0">
                        <a:solidFill>
                          <a:srgbClr val="C00000"/>
                        </a:solidFill>
                        <a:latin typeface="+mj-lt"/>
                      </a:endParaRPr>
                    </a:p>
                  </a:txBody>
                  <a:tcPr marL="60350" marR="60350" marT="0" marB="0" anchor="b"/>
                </a:tc>
                <a:tc>
                  <a:txBody>
                    <a:bodyPr/>
                    <a:lstStyle/>
                    <a:p>
                      <a:pPr algn="l"/>
                      <a:r>
                        <a:rPr lang="en-GB" sz="1600" b="1" dirty="0" smtClean="0">
                          <a:solidFill>
                            <a:srgbClr val="C00000"/>
                          </a:solidFill>
                          <a:latin typeface="+mj-lt"/>
                        </a:rPr>
                        <a:t>382</a:t>
                      </a:r>
                      <a:endParaRPr lang="en-US" sz="1600" b="1" dirty="0">
                        <a:solidFill>
                          <a:srgbClr val="C00000"/>
                        </a:solidFill>
                        <a:latin typeface="+mj-lt"/>
                      </a:endParaRPr>
                    </a:p>
                  </a:txBody>
                  <a:tcPr marL="60350" marR="60350" marT="0" marB="0" anchor="b"/>
                </a:tc>
                <a:extLst>
                  <a:ext uri="{0D108BD9-81ED-4DB2-BD59-A6C34878D82A}">
                    <a16:rowId xmlns:a16="http://schemas.microsoft.com/office/drawing/2014/main" val="4243705535"/>
                  </a:ext>
                </a:extLst>
              </a:tr>
              <a:tr h="416108">
                <a:tc>
                  <a:txBody>
                    <a:bodyPr/>
                    <a:lstStyle/>
                    <a:p>
                      <a:pPr>
                        <a:lnSpc>
                          <a:spcPct val="107000"/>
                        </a:lnSpc>
                        <a:spcAft>
                          <a:spcPts val="0"/>
                        </a:spcAft>
                      </a:pPr>
                      <a:r>
                        <a:rPr lang="en-GB" sz="1600">
                          <a:solidFill>
                            <a:srgbClr val="C00000"/>
                          </a:solidFill>
                          <a:effectLst/>
                          <a:latin typeface="+mj-lt"/>
                        </a:rPr>
                        <a:t>Failure to Account</a:t>
                      </a:r>
                      <a:endParaRPr lang="en-US" sz="1600" dirty="0">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b="1">
                          <a:solidFill>
                            <a:srgbClr val="C00000"/>
                          </a:solidFill>
                          <a:effectLst/>
                          <a:latin typeface="+mj-lt"/>
                        </a:rPr>
                        <a:t>18</a:t>
                      </a:r>
                      <a:endParaRPr lang="en-US" sz="1600" b="1">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b="1">
                          <a:solidFill>
                            <a:srgbClr val="C00000"/>
                          </a:solidFill>
                          <a:effectLst/>
                          <a:latin typeface="+mj-lt"/>
                        </a:rPr>
                        <a:t>11</a:t>
                      </a:r>
                      <a:endParaRPr lang="en-US" sz="1600" b="1">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b="1">
                          <a:solidFill>
                            <a:srgbClr val="C00000"/>
                          </a:solidFill>
                          <a:effectLst/>
                          <a:latin typeface="+mj-lt"/>
                        </a:rPr>
                        <a:t>11</a:t>
                      </a:r>
                      <a:endParaRPr lang="en-US" sz="1600" b="1" dirty="0">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b="1">
                          <a:solidFill>
                            <a:srgbClr val="C00000"/>
                          </a:solidFill>
                          <a:effectLst/>
                          <a:latin typeface="+mj-lt"/>
                        </a:rPr>
                        <a:t>7</a:t>
                      </a:r>
                      <a:endParaRPr lang="en-US" sz="1600" b="1" dirty="0">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r>
                        <a:rPr lang="en-US" sz="1600" b="1">
                          <a:solidFill>
                            <a:srgbClr val="C00000"/>
                          </a:solidFill>
                          <a:latin typeface="+mj-lt"/>
                        </a:rPr>
                        <a:t>47</a:t>
                      </a:r>
                      <a:endParaRPr lang="en-US" sz="1600" b="1" dirty="0">
                        <a:solidFill>
                          <a:srgbClr val="C00000"/>
                        </a:solidFill>
                        <a:latin typeface="+mj-lt"/>
                      </a:endParaRPr>
                    </a:p>
                  </a:txBody>
                  <a:tcPr marL="60350" marR="60350" marT="0" marB="0" anchor="b"/>
                </a:tc>
                <a:tc>
                  <a:txBody>
                    <a:bodyPr/>
                    <a:lstStyle/>
                    <a:p>
                      <a:pPr algn="l">
                        <a:lnSpc>
                          <a:spcPct val="150000"/>
                        </a:lnSpc>
                        <a:spcAft>
                          <a:spcPts val="0"/>
                        </a:spcAft>
                        <a:tabLst>
                          <a:tab pos="2771775" algn="l"/>
                        </a:tabLst>
                      </a:pPr>
                      <a:r>
                        <a:rPr lang="en-GB" sz="1600" b="1">
                          <a:solidFill>
                            <a:srgbClr val="C00000"/>
                          </a:solidFill>
                          <a:effectLst/>
                          <a:latin typeface="+mj-lt"/>
                        </a:rPr>
                        <a:t>18</a:t>
                      </a:r>
                      <a:endParaRPr lang="en-US" sz="1600" b="1" dirty="0">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lnSpc>
                          <a:spcPct val="150000"/>
                        </a:lnSpc>
                        <a:spcAft>
                          <a:spcPts val="0"/>
                        </a:spcAft>
                        <a:tabLst>
                          <a:tab pos="2771775" algn="l"/>
                        </a:tabLst>
                      </a:pPr>
                      <a:r>
                        <a:rPr lang="en-GB" sz="1600" b="1">
                          <a:solidFill>
                            <a:srgbClr val="C00000"/>
                          </a:solidFill>
                          <a:effectLst/>
                          <a:latin typeface="+mj-lt"/>
                        </a:rPr>
                        <a:t>25</a:t>
                      </a:r>
                      <a:endParaRPr lang="en-US" sz="1600" b="1" dirty="0">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lnSpc>
                          <a:spcPct val="150000"/>
                        </a:lnSpc>
                        <a:spcAft>
                          <a:spcPts val="0"/>
                        </a:spcAft>
                        <a:tabLst>
                          <a:tab pos="2771775" algn="l"/>
                        </a:tabLst>
                      </a:pPr>
                      <a:r>
                        <a:rPr lang="en-GB" sz="1600" b="1" dirty="0">
                          <a:solidFill>
                            <a:srgbClr val="C00000"/>
                          </a:solidFill>
                          <a:effectLst/>
                          <a:latin typeface="+mj-lt"/>
                        </a:rPr>
                        <a:t>17</a:t>
                      </a:r>
                      <a:endParaRPr lang="en-US" sz="1600" b="1" dirty="0">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r>
                        <a:rPr lang="en-GB" sz="1600" b="1" dirty="0" smtClean="0">
                          <a:solidFill>
                            <a:srgbClr val="C00000"/>
                          </a:solidFill>
                          <a:latin typeface="+mj-lt"/>
                        </a:rPr>
                        <a:t>27</a:t>
                      </a:r>
                      <a:endParaRPr lang="en-US" sz="1600" b="1" dirty="0">
                        <a:solidFill>
                          <a:srgbClr val="C00000"/>
                        </a:solidFill>
                        <a:latin typeface="+mj-lt"/>
                      </a:endParaRPr>
                    </a:p>
                  </a:txBody>
                  <a:tcPr marL="60350" marR="60350" marT="0" marB="0" anchor="b"/>
                </a:tc>
                <a:tc>
                  <a:txBody>
                    <a:bodyPr/>
                    <a:lstStyle/>
                    <a:p>
                      <a:pPr algn="l"/>
                      <a:r>
                        <a:rPr lang="en-GB" sz="1600" b="1" dirty="0" smtClean="0">
                          <a:solidFill>
                            <a:srgbClr val="C00000"/>
                          </a:solidFill>
                          <a:latin typeface="+mj-lt"/>
                        </a:rPr>
                        <a:t>87</a:t>
                      </a:r>
                      <a:endParaRPr lang="en-US" sz="1600" b="1" dirty="0">
                        <a:solidFill>
                          <a:srgbClr val="C00000"/>
                        </a:solidFill>
                        <a:latin typeface="+mj-lt"/>
                      </a:endParaRPr>
                    </a:p>
                  </a:txBody>
                  <a:tcPr marL="60350" marR="60350" marT="0" marB="0" anchor="b"/>
                </a:tc>
                <a:extLst>
                  <a:ext uri="{0D108BD9-81ED-4DB2-BD59-A6C34878D82A}">
                    <a16:rowId xmlns:a16="http://schemas.microsoft.com/office/drawing/2014/main" val="2728454730"/>
                  </a:ext>
                </a:extLst>
              </a:tr>
              <a:tr h="369873">
                <a:tc>
                  <a:txBody>
                    <a:bodyPr/>
                    <a:lstStyle/>
                    <a:p>
                      <a:pPr>
                        <a:lnSpc>
                          <a:spcPct val="107000"/>
                        </a:lnSpc>
                        <a:spcAft>
                          <a:spcPts val="0"/>
                        </a:spcAft>
                      </a:pPr>
                      <a:r>
                        <a:rPr lang="en-GB" sz="1600">
                          <a:effectLst/>
                          <a:latin typeface="+mj-lt"/>
                        </a:rPr>
                        <a:t>Failure to Inform Clients</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a:effectLst/>
                          <a:latin typeface="+mj-lt"/>
                        </a:rPr>
                        <a:t>5</a:t>
                      </a:r>
                      <a:endParaRPr lang="en-US" sz="160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a:effectLst/>
                          <a:latin typeface="+mj-lt"/>
                        </a:rPr>
                        <a:t>3</a:t>
                      </a:r>
                      <a:endParaRPr lang="en-US" sz="160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a:effectLst/>
                          <a:latin typeface="+mj-lt"/>
                        </a:rPr>
                        <a:t>3</a:t>
                      </a:r>
                      <a:endParaRPr lang="en-US" sz="160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a:effectLst/>
                          <a:latin typeface="+mj-lt"/>
                        </a:rPr>
                        <a:t>3</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r>
                        <a:rPr lang="en-US" sz="1600">
                          <a:solidFill>
                            <a:srgbClr val="3333FF"/>
                          </a:solidFill>
                          <a:latin typeface="+mj-lt"/>
                        </a:rPr>
                        <a:t>14</a:t>
                      </a:r>
                      <a:endParaRPr lang="en-US" sz="1600" dirty="0">
                        <a:solidFill>
                          <a:srgbClr val="3333FF"/>
                        </a:solidFill>
                        <a:latin typeface="+mj-lt"/>
                      </a:endParaRPr>
                    </a:p>
                  </a:txBody>
                  <a:tcPr marL="60350" marR="60350" marT="0" marB="0" anchor="b"/>
                </a:tc>
                <a:tc>
                  <a:txBody>
                    <a:bodyPr/>
                    <a:lstStyle/>
                    <a:p>
                      <a:pPr algn="l">
                        <a:lnSpc>
                          <a:spcPct val="150000"/>
                        </a:lnSpc>
                        <a:spcAft>
                          <a:spcPts val="0"/>
                        </a:spcAft>
                        <a:tabLst>
                          <a:tab pos="2771775" algn="l"/>
                        </a:tabLst>
                      </a:pPr>
                      <a:r>
                        <a:rPr lang="en-GB" sz="1600">
                          <a:effectLst/>
                          <a:latin typeface="+mj-lt"/>
                        </a:rPr>
                        <a:t>5</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lnSpc>
                          <a:spcPct val="150000"/>
                        </a:lnSpc>
                        <a:spcAft>
                          <a:spcPts val="0"/>
                        </a:spcAft>
                        <a:tabLst>
                          <a:tab pos="2771775" algn="l"/>
                        </a:tabLst>
                      </a:pPr>
                      <a:r>
                        <a:rPr lang="en-GB" sz="1600">
                          <a:effectLst/>
                          <a:latin typeface="+mj-lt"/>
                        </a:rPr>
                        <a:t>8</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lnSpc>
                          <a:spcPct val="150000"/>
                        </a:lnSpc>
                        <a:spcAft>
                          <a:spcPts val="0"/>
                        </a:spcAft>
                        <a:tabLst>
                          <a:tab pos="2771775" algn="l"/>
                        </a:tabLst>
                      </a:pPr>
                      <a:r>
                        <a:rPr lang="en-GB" sz="1600">
                          <a:effectLst/>
                          <a:latin typeface="+mj-lt"/>
                        </a:rPr>
                        <a:t>7</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r>
                        <a:rPr lang="en-GB" sz="1600" dirty="0" smtClean="0">
                          <a:solidFill>
                            <a:srgbClr val="3333FF"/>
                          </a:solidFill>
                          <a:latin typeface="+mj-lt"/>
                        </a:rPr>
                        <a:t>14</a:t>
                      </a:r>
                      <a:endParaRPr lang="en-US" sz="1600" dirty="0">
                        <a:solidFill>
                          <a:srgbClr val="3333FF"/>
                        </a:solidFill>
                        <a:latin typeface="+mj-lt"/>
                      </a:endParaRPr>
                    </a:p>
                  </a:txBody>
                  <a:tcPr marL="60350" marR="60350" marT="0" marB="0" anchor="b"/>
                </a:tc>
                <a:tc>
                  <a:txBody>
                    <a:bodyPr/>
                    <a:lstStyle/>
                    <a:p>
                      <a:pPr algn="l"/>
                      <a:r>
                        <a:rPr lang="en-GB" sz="1600" dirty="0" smtClean="0">
                          <a:solidFill>
                            <a:srgbClr val="3333FF"/>
                          </a:solidFill>
                          <a:latin typeface="+mj-lt"/>
                        </a:rPr>
                        <a:t>34</a:t>
                      </a:r>
                      <a:endParaRPr lang="en-US" sz="1600" dirty="0">
                        <a:solidFill>
                          <a:srgbClr val="3333FF"/>
                        </a:solidFill>
                        <a:latin typeface="+mj-lt"/>
                      </a:endParaRPr>
                    </a:p>
                  </a:txBody>
                  <a:tcPr marL="60350" marR="60350" marT="0" marB="0" anchor="b"/>
                </a:tc>
                <a:extLst>
                  <a:ext uri="{0D108BD9-81ED-4DB2-BD59-A6C34878D82A}">
                    <a16:rowId xmlns:a16="http://schemas.microsoft.com/office/drawing/2014/main" val="2823005227"/>
                  </a:ext>
                </a:extLst>
              </a:tr>
              <a:tr h="416108">
                <a:tc>
                  <a:txBody>
                    <a:bodyPr/>
                    <a:lstStyle/>
                    <a:p>
                      <a:pPr>
                        <a:lnSpc>
                          <a:spcPct val="107000"/>
                        </a:lnSpc>
                        <a:spcAft>
                          <a:spcPts val="0"/>
                        </a:spcAft>
                      </a:pPr>
                      <a:r>
                        <a:rPr lang="en-GB" sz="1600">
                          <a:solidFill>
                            <a:srgbClr val="C00000"/>
                          </a:solidFill>
                          <a:effectLst/>
                          <a:latin typeface="+mj-lt"/>
                        </a:rPr>
                        <a:t>Issuing a dishonoured cheque</a:t>
                      </a:r>
                      <a:endParaRPr lang="en-US" sz="1600" dirty="0">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b="1">
                          <a:solidFill>
                            <a:srgbClr val="C00000"/>
                          </a:solidFill>
                          <a:effectLst/>
                          <a:latin typeface="+mj-lt"/>
                        </a:rPr>
                        <a:t>1</a:t>
                      </a:r>
                      <a:endParaRPr lang="en-US" sz="1600" b="1" dirty="0">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b="1">
                          <a:solidFill>
                            <a:srgbClr val="C00000"/>
                          </a:solidFill>
                          <a:effectLst/>
                          <a:latin typeface="+mj-lt"/>
                        </a:rPr>
                        <a:t>0</a:t>
                      </a:r>
                      <a:endParaRPr lang="en-US" sz="1600" b="1">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b="1">
                          <a:solidFill>
                            <a:srgbClr val="C00000"/>
                          </a:solidFill>
                          <a:effectLst/>
                          <a:latin typeface="+mj-lt"/>
                        </a:rPr>
                        <a:t>0</a:t>
                      </a:r>
                      <a:endParaRPr lang="en-US" sz="1600" b="1">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b="1">
                          <a:solidFill>
                            <a:srgbClr val="C00000"/>
                          </a:solidFill>
                          <a:effectLst/>
                          <a:latin typeface="+mj-lt"/>
                        </a:rPr>
                        <a:t>0</a:t>
                      </a:r>
                      <a:endParaRPr lang="en-US" sz="1600" b="1" dirty="0">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r>
                        <a:rPr lang="en-US" sz="1600" b="1">
                          <a:solidFill>
                            <a:srgbClr val="C00000"/>
                          </a:solidFill>
                          <a:latin typeface="+mj-lt"/>
                        </a:rPr>
                        <a:t>1</a:t>
                      </a:r>
                      <a:endParaRPr lang="en-US" sz="1600" b="1" dirty="0">
                        <a:solidFill>
                          <a:srgbClr val="C00000"/>
                        </a:solidFill>
                        <a:latin typeface="+mj-lt"/>
                      </a:endParaRPr>
                    </a:p>
                  </a:txBody>
                  <a:tcPr marL="60350" marR="60350" marT="0" marB="0" anchor="b"/>
                </a:tc>
                <a:tc>
                  <a:txBody>
                    <a:bodyPr/>
                    <a:lstStyle/>
                    <a:p>
                      <a:pPr algn="l">
                        <a:lnSpc>
                          <a:spcPct val="150000"/>
                        </a:lnSpc>
                        <a:spcAft>
                          <a:spcPts val="0"/>
                        </a:spcAft>
                        <a:tabLst>
                          <a:tab pos="2771775" algn="l"/>
                        </a:tabLst>
                      </a:pPr>
                      <a:r>
                        <a:rPr lang="en-GB" sz="1600" b="1">
                          <a:solidFill>
                            <a:srgbClr val="C00000"/>
                          </a:solidFill>
                          <a:effectLst/>
                          <a:latin typeface="+mj-lt"/>
                        </a:rPr>
                        <a:t>1</a:t>
                      </a:r>
                      <a:endParaRPr lang="en-US" sz="1600" b="1" dirty="0">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lnSpc>
                          <a:spcPct val="150000"/>
                        </a:lnSpc>
                        <a:spcAft>
                          <a:spcPts val="0"/>
                        </a:spcAft>
                        <a:tabLst>
                          <a:tab pos="2771775" algn="l"/>
                        </a:tabLst>
                      </a:pPr>
                      <a:r>
                        <a:rPr lang="en-GB" sz="1600" b="1">
                          <a:solidFill>
                            <a:srgbClr val="C00000"/>
                          </a:solidFill>
                          <a:effectLst/>
                          <a:latin typeface="+mj-lt"/>
                        </a:rPr>
                        <a:t>0</a:t>
                      </a:r>
                      <a:endParaRPr lang="en-US" sz="1600" b="1" dirty="0">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lnSpc>
                          <a:spcPct val="150000"/>
                        </a:lnSpc>
                        <a:spcAft>
                          <a:spcPts val="0"/>
                        </a:spcAft>
                        <a:tabLst>
                          <a:tab pos="2771775" algn="l"/>
                        </a:tabLst>
                      </a:pPr>
                      <a:r>
                        <a:rPr lang="en-GB" sz="1600" b="1">
                          <a:solidFill>
                            <a:srgbClr val="C00000"/>
                          </a:solidFill>
                          <a:effectLst/>
                          <a:latin typeface="+mj-lt"/>
                        </a:rPr>
                        <a:t>0</a:t>
                      </a:r>
                      <a:endParaRPr lang="en-US" sz="1600" b="1" dirty="0">
                        <a:solidFill>
                          <a:srgbClr val="C00000"/>
                        </a:solidFill>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r>
                        <a:rPr lang="en-GB" sz="1600" b="1" dirty="0" smtClean="0">
                          <a:solidFill>
                            <a:srgbClr val="C00000"/>
                          </a:solidFill>
                          <a:latin typeface="+mj-lt"/>
                        </a:rPr>
                        <a:t>1</a:t>
                      </a:r>
                      <a:endParaRPr lang="en-US" sz="1600" b="1" dirty="0">
                        <a:solidFill>
                          <a:srgbClr val="C00000"/>
                        </a:solidFill>
                        <a:latin typeface="+mj-lt"/>
                      </a:endParaRPr>
                    </a:p>
                  </a:txBody>
                  <a:tcPr marL="60350" marR="60350" marT="0" marB="0" anchor="b"/>
                </a:tc>
                <a:tc>
                  <a:txBody>
                    <a:bodyPr/>
                    <a:lstStyle/>
                    <a:p>
                      <a:pPr algn="l"/>
                      <a:r>
                        <a:rPr lang="en-GB" sz="1600" b="1" dirty="0" smtClean="0">
                          <a:solidFill>
                            <a:srgbClr val="C00000"/>
                          </a:solidFill>
                          <a:latin typeface="+mj-lt"/>
                        </a:rPr>
                        <a:t>2</a:t>
                      </a:r>
                      <a:endParaRPr lang="en-US" sz="1600" b="1" dirty="0">
                        <a:solidFill>
                          <a:srgbClr val="C00000"/>
                        </a:solidFill>
                        <a:latin typeface="+mj-lt"/>
                      </a:endParaRPr>
                    </a:p>
                  </a:txBody>
                  <a:tcPr marL="60350" marR="60350" marT="0" marB="0" anchor="b"/>
                </a:tc>
                <a:extLst>
                  <a:ext uri="{0D108BD9-81ED-4DB2-BD59-A6C34878D82A}">
                    <a16:rowId xmlns:a16="http://schemas.microsoft.com/office/drawing/2014/main" val="1497497611"/>
                  </a:ext>
                </a:extLst>
              </a:tr>
              <a:tr h="369873">
                <a:tc>
                  <a:txBody>
                    <a:bodyPr/>
                    <a:lstStyle/>
                    <a:p>
                      <a:pPr>
                        <a:lnSpc>
                          <a:spcPct val="107000"/>
                        </a:lnSpc>
                        <a:spcAft>
                          <a:spcPts val="0"/>
                        </a:spcAft>
                      </a:pPr>
                      <a:r>
                        <a:rPr lang="en-GB" sz="1600">
                          <a:effectLst/>
                          <a:latin typeface="+mj-lt"/>
                        </a:rPr>
                        <a:t>Overcharging</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a:effectLst/>
                          <a:latin typeface="+mj-lt"/>
                        </a:rPr>
                        <a:t>0</a:t>
                      </a:r>
                      <a:endParaRPr lang="en-US" sz="160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a:effectLst/>
                          <a:latin typeface="+mj-lt"/>
                        </a:rPr>
                        <a:t>3</a:t>
                      </a:r>
                      <a:endParaRPr lang="en-US" sz="160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a:effectLst/>
                          <a:latin typeface="+mj-lt"/>
                        </a:rPr>
                        <a:t>0</a:t>
                      </a:r>
                      <a:endParaRPr lang="en-US" sz="160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a:effectLst/>
                          <a:latin typeface="+mj-lt"/>
                        </a:rPr>
                        <a:t>0</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r>
                        <a:rPr lang="en-US" sz="1600">
                          <a:solidFill>
                            <a:srgbClr val="3333FF"/>
                          </a:solidFill>
                          <a:latin typeface="+mj-lt"/>
                        </a:rPr>
                        <a:t>3</a:t>
                      </a:r>
                      <a:endParaRPr lang="en-US" sz="1600" dirty="0">
                        <a:solidFill>
                          <a:srgbClr val="3333FF"/>
                        </a:solidFill>
                        <a:latin typeface="+mj-lt"/>
                      </a:endParaRPr>
                    </a:p>
                  </a:txBody>
                  <a:tcPr marL="60350" marR="60350" marT="0" marB="0" anchor="b"/>
                </a:tc>
                <a:tc>
                  <a:txBody>
                    <a:bodyPr/>
                    <a:lstStyle/>
                    <a:p>
                      <a:pPr algn="l">
                        <a:lnSpc>
                          <a:spcPct val="150000"/>
                        </a:lnSpc>
                        <a:spcAft>
                          <a:spcPts val="0"/>
                        </a:spcAft>
                        <a:tabLst>
                          <a:tab pos="2771775" algn="l"/>
                        </a:tabLst>
                      </a:pPr>
                      <a:r>
                        <a:rPr lang="en-GB" sz="1600">
                          <a:effectLst/>
                          <a:latin typeface="+mj-lt"/>
                        </a:rPr>
                        <a:t>0</a:t>
                      </a:r>
                      <a:endParaRPr lang="en-US" sz="160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lnSpc>
                          <a:spcPct val="150000"/>
                        </a:lnSpc>
                        <a:spcAft>
                          <a:spcPts val="0"/>
                        </a:spcAft>
                        <a:tabLst>
                          <a:tab pos="2771775" algn="l"/>
                        </a:tabLst>
                      </a:pPr>
                      <a:r>
                        <a:rPr lang="en-GB" sz="1600">
                          <a:effectLst/>
                          <a:latin typeface="+mj-lt"/>
                        </a:rPr>
                        <a:t>0</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lnSpc>
                          <a:spcPct val="150000"/>
                        </a:lnSpc>
                        <a:spcAft>
                          <a:spcPts val="0"/>
                        </a:spcAft>
                        <a:tabLst>
                          <a:tab pos="2771775" algn="l"/>
                        </a:tabLst>
                      </a:pPr>
                      <a:r>
                        <a:rPr lang="en-GB" sz="1600">
                          <a:effectLst/>
                          <a:latin typeface="+mj-lt"/>
                          <a:ea typeface="+mn-ea"/>
                          <a:cs typeface="+mn-cs"/>
                        </a:rPr>
                        <a:t>3</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r>
                        <a:rPr lang="en-GB" sz="1600" dirty="0" smtClean="0">
                          <a:solidFill>
                            <a:srgbClr val="3333FF"/>
                          </a:solidFill>
                          <a:latin typeface="+mj-lt"/>
                        </a:rPr>
                        <a:t>6</a:t>
                      </a:r>
                      <a:endParaRPr lang="en-US" sz="1600" dirty="0">
                        <a:solidFill>
                          <a:srgbClr val="3333FF"/>
                        </a:solidFill>
                        <a:latin typeface="+mj-lt"/>
                      </a:endParaRPr>
                    </a:p>
                  </a:txBody>
                  <a:tcPr marL="60350" marR="60350" marT="0" marB="0" anchor="b"/>
                </a:tc>
                <a:tc>
                  <a:txBody>
                    <a:bodyPr/>
                    <a:lstStyle/>
                    <a:p>
                      <a:pPr algn="l"/>
                      <a:r>
                        <a:rPr lang="en-GB" sz="1600" dirty="0" smtClean="0">
                          <a:solidFill>
                            <a:srgbClr val="3333FF"/>
                          </a:solidFill>
                          <a:latin typeface="+mj-lt"/>
                        </a:rPr>
                        <a:t>10</a:t>
                      </a:r>
                      <a:endParaRPr lang="en-US" sz="1600" dirty="0">
                        <a:solidFill>
                          <a:srgbClr val="3333FF"/>
                        </a:solidFill>
                        <a:latin typeface="+mj-lt"/>
                      </a:endParaRPr>
                    </a:p>
                  </a:txBody>
                  <a:tcPr marL="60350" marR="60350" marT="0" marB="0" anchor="b"/>
                </a:tc>
                <a:extLst>
                  <a:ext uri="{0D108BD9-81ED-4DB2-BD59-A6C34878D82A}">
                    <a16:rowId xmlns:a16="http://schemas.microsoft.com/office/drawing/2014/main" val="1816899247"/>
                  </a:ext>
                </a:extLst>
              </a:tr>
              <a:tr h="369873">
                <a:tc>
                  <a:txBody>
                    <a:bodyPr/>
                    <a:lstStyle/>
                    <a:p>
                      <a:pPr>
                        <a:lnSpc>
                          <a:spcPct val="107000"/>
                        </a:lnSpc>
                        <a:spcAft>
                          <a:spcPts val="0"/>
                        </a:spcAft>
                      </a:pPr>
                      <a:r>
                        <a:rPr lang="en-US" sz="1600">
                          <a:effectLst/>
                          <a:latin typeface="+mj-lt"/>
                        </a:rPr>
                        <a:t>Practising without a License</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a:effectLst/>
                          <a:latin typeface="+mj-lt"/>
                        </a:rPr>
                        <a:t>0</a:t>
                      </a:r>
                      <a:endParaRPr lang="en-US" sz="160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a:effectLst/>
                          <a:latin typeface="+mj-lt"/>
                        </a:rPr>
                        <a:t>1</a:t>
                      </a:r>
                      <a:endParaRPr lang="en-US" sz="160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a:effectLst/>
                          <a:latin typeface="+mj-lt"/>
                        </a:rPr>
                        <a:t>1</a:t>
                      </a:r>
                      <a:endParaRPr lang="en-US" sz="160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a:effectLst/>
                          <a:latin typeface="+mj-lt"/>
                        </a:rPr>
                        <a:t>0</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r>
                        <a:rPr lang="en-US" sz="1600">
                          <a:solidFill>
                            <a:srgbClr val="3333FF"/>
                          </a:solidFill>
                          <a:latin typeface="+mj-lt"/>
                        </a:rPr>
                        <a:t>2</a:t>
                      </a:r>
                      <a:endParaRPr lang="en-US" sz="1600" dirty="0">
                        <a:solidFill>
                          <a:srgbClr val="3333FF"/>
                        </a:solidFill>
                        <a:latin typeface="+mj-lt"/>
                      </a:endParaRPr>
                    </a:p>
                  </a:txBody>
                  <a:tcPr marL="60350" marR="60350" marT="0" marB="0" anchor="b"/>
                </a:tc>
                <a:tc>
                  <a:txBody>
                    <a:bodyPr/>
                    <a:lstStyle/>
                    <a:p>
                      <a:pPr algn="l">
                        <a:lnSpc>
                          <a:spcPct val="150000"/>
                        </a:lnSpc>
                        <a:spcAft>
                          <a:spcPts val="0"/>
                        </a:spcAft>
                        <a:tabLst>
                          <a:tab pos="2771775" algn="l"/>
                        </a:tabLst>
                      </a:pPr>
                      <a:r>
                        <a:rPr lang="en-GB" sz="1600">
                          <a:effectLst/>
                          <a:latin typeface="+mj-lt"/>
                        </a:rPr>
                        <a:t>0</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lnSpc>
                          <a:spcPct val="150000"/>
                        </a:lnSpc>
                        <a:spcAft>
                          <a:spcPts val="0"/>
                        </a:spcAft>
                        <a:tabLst>
                          <a:tab pos="2771775" algn="l"/>
                        </a:tabLst>
                      </a:pPr>
                      <a:r>
                        <a:rPr lang="en-GB" sz="1600">
                          <a:effectLst/>
                          <a:latin typeface="+mj-lt"/>
                        </a:rPr>
                        <a:t>0</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lnSpc>
                          <a:spcPct val="150000"/>
                        </a:lnSpc>
                        <a:spcAft>
                          <a:spcPts val="0"/>
                        </a:spcAft>
                        <a:tabLst>
                          <a:tab pos="2771775" algn="l"/>
                        </a:tabLst>
                      </a:pPr>
                      <a:r>
                        <a:rPr lang="en-GB" sz="1600">
                          <a:effectLst/>
                          <a:latin typeface="+mj-lt"/>
                        </a:rPr>
                        <a:t>1</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r>
                        <a:rPr lang="en-GB" sz="1600" dirty="0" smtClean="0">
                          <a:solidFill>
                            <a:srgbClr val="3333FF"/>
                          </a:solidFill>
                          <a:latin typeface="+mj-lt"/>
                        </a:rPr>
                        <a:t>3</a:t>
                      </a:r>
                      <a:endParaRPr lang="en-US" sz="1600" dirty="0">
                        <a:solidFill>
                          <a:srgbClr val="3333FF"/>
                        </a:solidFill>
                        <a:latin typeface="+mj-lt"/>
                      </a:endParaRPr>
                    </a:p>
                  </a:txBody>
                  <a:tcPr marL="60350" marR="60350" marT="0" marB="0" anchor="b"/>
                </a:tc>
                <a:tc>
                  <a:txBody>
                    <a:bodyPr/>
                    <a:lstStyle/>
                    <a:p>
                      <a:pPr algn="l"/>
                      <a:r>
                        <a:rPr lang="en-GB" sz="1600" dirty="0" smtClean="0">
                          <a:solidFill>
                            <a:srgbClr val="3333FF"/>
                          </a:solidFill>
                          <a:latin typeface="+mj-lt"/>
                        </a:rPr>
                        <a:t>4</a:t>
                      </a:r>
                      <a:endParaRPr lang="en-US" sz="1600" dirty="0">
                        <a:solidFill>
                          <a:srgbClr val="3333FF"/>
                        </a:solidFill>
                        <a:latin typeface="+mj-lt"/>
                      </a:endParaRPr>
                    </a:p>
                  </a:txBody>
                  <a:tcPr marL="60350" marR="60350" marT="0" marB="0" anchor="b"/>
                </a:tc>
                <a:extLst>
                  <a:ext uri="{0D108BD9-81ED-4DB2-BD59-A6C34878D82A}">
                    <a16:rowId xmlns:a16="http://schemas.microsoft.com/office/drawing/2014/main" val="1437892397"/>
                  </a:ext>
                </a:extLst>
              </a:tr>
              <a:tr h="517661">
                <a:tc>
                  <a:txBody>
                    <a:bodyPr/>
                    <a:lstStyle/>
                    <a:p>
                      <a:pPr>
                        <a:lnSpc>
                          <a:spcPct val="107000"/>
                        </a:lnSpc>
                        <a:spcAft>
                          <a:spcPts val="0"/>
                        </a:spcAft>
                      </a:pPr>
                      <a:r>
                        <a:rPr lang="en-US" sz="1600">
                          <a:effectLst/>
                          <a:latin typeface="+mj-lt"/>
                        </a:rPr>
                        <a:t>Failure to Honour a Professional Undertaking </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a:effectLst/>
                          <a:latin typeface="+mj-lt"/>
                        </a:rPr>
                        <a:t>0</a:t>
                      </a:r>
                      <a:endParaRPr lang="en-US" sz="160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a:effectLst/>
                          <a:latin typeface="+mj-lt"/>
                        </a:rPr>
                        <a:t>0</a:t>
                      </a:r>
                      <a:endParaRPr lang="en-US" sz="160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a:effectLst/>
                          <a:latin typeface="+mj-lt"/>
                        </a:rPr>
                        <a:t>18</a:t>
                      </a:r>
                      <a:endParaRPr lang="en-US" sz="160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a:effectLst/>
                          <a:latin typeface="+mj-lt"/>
                        </a:rPr>
                        <a:t>3</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r>
                        <a:rPr lang="en-US" sz="1600">
                          <a:solidFill>
                            <a:srgbClr val="3333FF"/>
                          </a:solidFill>
                          <a:latin typeface="+mj-lt"/>
                        </a:rPr>
                        <a:t>21</a:t>
                      </a:r>
                      <a:endParaRPr lang="en-US" sz="1600" dirty="0">
                        <a:solidFill>
                          <a:srgbClr val="3333FF"/>
                        </a:solidFill>
                        <a:latin typeface="+mj-lt"/>
                      </a:endParaRPr>
                    </a:p>
                  </a:txBody>
                  <a:tcPr marL="60350" marR="60350" marT="0" marB="0" anchor="b"/>
                </a:tc>
                <a:tc>
                  <a:txBody>
                    <a:bodyPr/>
                    <a:lstStyle/>
                    <a:p>
                      <a:pPr algn="l">
                        <a:lnSpc>
                          <a:spcPct val="150000"/>
                        </a:lnSpc>
                        <a:spcAft>
                          <a:spcPts val="0"/>
                        </a:spcAft>
                        <a:tabLst>
                          <a:tab pos="2771775" algn="l"/>
                        </a:tabLst>
                      </a:pPr>
                      <a:r>
                        <a:rPr lang="en-GB" sz="1600">
                          <a:effectLst/>
                          <a:latin typeface="+mj-lt"/>
                        </a:rPr>
                        <a:t>0</a:t>
                      </a:r>
                      <a:endParaRPr lang="en-US" sz="160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lnSpc>
                          <a:spcPct val="150000"/>
                        </a:lnSpc>
                        <a:spcAft>
                          <a:spcPts val="0"/>
                        </a:spcAft>
                        <a:tabLst>
                          <a:tab pos="2771775" algn="l"/>
                        </a:tabLst>
                      </a:pPr>
                      <a:r>
                        <a:rPr lang="en-GB" sz="1600">
                          <a:effectLst/>
                          <a:latin typeface="+mj-lt"/>
                        </a:rPr>
                        <a:t>3</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lnSpc>
                          <a:spcPct val="150000"/>
                        </a:lnSpc>
                        <a:spcAft>
                          <a:spcPts val="0"/>
                        </a:spcAft>
                        <a:tabLst>
                          <a:tab pos="2771775" algn="l"/>
                        </a:tabLst>
                      </a:pPr>
                      <a:r>
                        <a:rPr lang="en-GB" sz="1600">
                          <a:effectLst/>
                          <a:latin typeface="+mj-lt"/>
                        </a:rPr>
                        <a:t>0</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r>
                        <a:rPr lang="en-GB" sz="1600" dirty="0" smtClean="0">
                          <a:solidFill>
                            <a:srgbClr val="3333FF"/>
                          </a:solidFill>
                          <a:latin typeface="+mj-lt"/>
                        </a:rPr>
                        <a:t>0</a:t>
                      </a:r>
                      <a:endParaRPr lang="en-US" sz="1600" dirty="0">
                        <a:solidFill>
                          <a:srgbClr val="3333FF"/>
                        </a:solidFill>
                        <a:latin typeface="+mj-lt"/>
                      </a:endParaRPr>
                    </a:p>
                  </a:txBody>
                  <a:tcPr marL="60350" marR="60350" marT="0" marB="0" anchor="b"/>
                </a:tc>
                <a:tc>
                  <a:txBody>
                    <a:bodyPr/>
                    <a:lstStyle/>
                    <a:p>
                      <a:pPr algn="l"/>
                      <a:r>
                        <a:rPr lang="en-US" sz="1600" dirty="0">
                          <a:solidFill>
                            <a:srgbClr val="3333FF"/>
                          </a:solidFill>
                          <a:latin typeface="+mj-lt"/>
                        </a:rPr>
                        <a:t>3</a:t>
                      </a:r>
                    </a:p>
                  </a:txBody>
                  <a:tcPr marL="60350" marR="60350" marT="0" marB="0" anchor="b"/>
                </a:tc>
                <a:extLst>
                  <a:ext uri="{0D108BD9-81ED-4DB2-BD59-A6C34878D82A}">
                    <a16:rowId xmlns:a16="http://schemas.microsoft.com/office/drawing/2014/main" val="2890259215"/>
                  </a:ext>
                </a:extLst>
              </a:tr>
              <a:tr h="369873">
                <a:tc>
                  <a:txBody>
                    <a:bodyPr/>
                    <a:lstStyle/>
                    <a:p>
                      <a:pPr>
                        <a:lnSpc>
                          <a:spcPct val="107000"/>
                        </a:lnSpc>
                        <a:spcAft>
                          <a:spcPts val="0"/>
                        </a:spcAft>
                      </a:pPr>
                      <a:r>
                        <a:rPr lang="en-US" sz="1600">
                          <a:effectLst/>
                          <a:latin typeface="+mj-lt"/>
                        </a:rPr>
                        <a:t>Acting without Instructions</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a:effectLst/>
                          <a:latin typeface="+mj-lt"/>
                        </a:rPr>
                        <a:t>0</a:t>
                      </a:r>
                      <a:endParaRPr lang="en-US" sz="160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a:effectLst/>
                          <a:latin typeface="+mj-lt"/>
                        </a:rPr>
                        <a:t>0</a:t>
                      </a:r>
                      <a:endParaRPr lang="en-US" sz="160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a:effectLst/>
                          <a:latin typeface="+mj-lt"/>
                        </a:rPr>
                        <a:t>0</a:t>
                      </a:r>
                      <a:endParaRPr lang="en-US" sz="160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a:effectLst/>
                          <a:latin typeface="+mj-lt"/>
                        </a:rPr>
                        <a:t>0</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r>
                        <a:rPr lang="en-US" sz="1600">
                          <a:solidFill>
                            <a:srgbClr val="3333FF"/>
                          </a:solidFill>
                          <a:latin typeface="+mj-lt"/>
                        </a:rPr>
                        <a:t>0</a:t>
                      </a:r>
                      <a:endParaRPr lang="en-US" sz="1600" dirty="0">
                        <a:solidFill>
                          <a:srgbClr val="3333FF"/>
                        </a:solidFill>
                        <a:latin typeface="+mj-lt"/>
                      </a:endParaRPr>
                    </a:p>
                  </a:txBody>
                  <a:tcPr marL="60350" marR="60350" marT="0" marB="0" anchor="b"/>
                </a:tc>
                <a:tc>
                  <a:txBody>
                    <a:bodyPr/>
                    <a:lstStyle/>
                    <a:p>
                      <a:pPr algn="l">
                        <a:lnSpc>
                          <a:spcPct val="150000"/>
                        </a:lnSpc>
                        <a:spcAft>
                          <a:spcPts val="0"/>
                        </a:spcAft>
                        <a:tabLst>
                          <a:tab pos="2771775" algn="l"/>
                        </a:tabLst>
                      </a:pPr>
                      <a:r>
                        <a:rPr lang="en-GB" sz="1600">
                          <a:effectLst/>
                          <a:latin typeface="+mj-lt"/>
                        </a:rPr>
                        <a:t>0</a:t>
                      </a:r>
                      <a:endParaRPr lang="en-US" sz="160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lnSpc>
                          <a:spcPct val="150000"/>
                        </a:lnSpc>
                        <a:spcAft>
                          <a:spcPts val="0"/>
                        </a:spcAft>
                        <a:tabLst>
                          <a:tab pos="2771775" algn="l"/>
                        </a:tabLst>
                      </a:pPr>
                      <a:r>
                        <a:rPr lang="en-GB" sz="1600">
                          <a:effectLst/>
                          <a:latin typeface="+mj-lt"/>
                        </a:rPr>
                        <a:t>0</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lnSpc>
                          <a:spcPct val="150000"/>
                        </a:lnSpc>
                        <a:spcAft>
                          <a:spcPts val="0"/>
                        </a:spcAft>
                        <a:tabLst>
                          <a:tab pos="2771775" algn="l"/>
                        </a:tabLst>
                      </a:pPr>
                      <a:r>
                        <a:rPr lang="en-GB" sz="1600">
                          <a:effectLst/>
                          <a:latin typeface="+mj-lt"/>
                        </a:rPr>
                        <a:t>2</a:t>
                      </a:r>
                      <a:endParaRPr lang="en-US" sz="1600" dirty="0">
                        <a:effectLst/>
                        <a:latin typeface="+mj-lt"/>
                        <a:ea typeface="Calibri" panose="020F0502020204030204" pitchFamily="34" charset="0"/>
                        <a:cs typeface="Times New Roman" panose="02020603050405020304" pitchFamily="18" charset="0"/>
                      </a:endParaRPr>
                    </a:p>
                  </a:txBody>
                  <a:tcPr marL="60350" marR="60350" marT="0" marB="0" anchor="b"/>
                </a:tc>
                <a:tc>
                  <a:txBody>
                    <a:bodyPr/>
                    <a:lstStyle/>
                    <a:p>
                      <a:pPr algn="l"/>
                      <a:r>
                        <a:rPr lang="en-GB" sz="1600" dirty="0" smtClean="0">
                          <a:solidFill>
                            <a:srgbClr val="3333FF"/>
                          </a:solidFill>
                          <a:latin typeface="+mj-lt"/>
                        </a:rPr>
                        <a:t>7</a:t>
                      </a:r>
                      <a:endParaRPr lang="en-US" sz="1600" dirty="0">
                        <a:solidFill>
                          <a:srgbClr val="3333FF"/>
                        </a:solidFill>
                        <a:latin typeface="+mj-lt"/>
                      </a:endParaRPr>
                    </a:p>
                  </a:txBody>
                  <a:tcPr marL="60350" marR="60350" marT="0" marB="0" anchor="b"/>
                </a:tc>
                <a:tc>
                  <a:txBody>
                    <a:bodyPr/>
                    <a:lstStyle/>
                    <a:p>
                      <a:pPr algn="l"/>
                      <a:r>
                        <a:rPr lang="en-GB" sz="1600" dirty="0" smtClean="0">
                          <a:solidFill>
                            <a:srgbClr val="3333FF"/>
                          </a:solidFill>
                          <a:latin typeface="+mj-lt"/>
                        </a:rPr>
                        <a:t>9</a:t>
                      </a:r>
                      <a:endParaRPr lang="en-US" sz="1600" dirty="0">
                        <a:solidFill>
                          <a:srgbClr val="3333FF"/>
                        </a:solidFill>
                        <a:latin typeface="+mj-lt"/>
                      </a:endParaRPr>
                    </a:p>
                  </a:txBody>
                  <a:tcPr marL="60350" marR="60350" marT="0" marB="0" anchor="b"/>
                </a:tc>
                <a:extLst>
                  <a:ext uri="{0D108BD9-81ED-4DB2-BD59-A6C34878D82A}">
                    <a16:rowId xmlns:a16="http://schemas.microsoft.com/office/drawing/2014/main" val="423347766"/>
                  </a:ext>
                </a:extLst>
              </a:tr>
              <a:tr h="416108">
                <a:tc>
                  <a:txBody>
                    <a:bodyPr/>
                    <a:lstStyle/>
                    <a:p>
                      <a:pPr>
                        <a:lnSpc>
                          <a:spcPct val="107000"/>
                        </a:lnSpc>
                        <a:spcAft>
                          <a:spcPts val="0"/>
                        </a:spcAft>
                      </a:pPr>
                      <a:r>
                        <a:rPr lang="en-GB" sz="1600">
                          <a:effectLst/>
                          <a:latin typeface="+mj-lt"/>
                        </a:rPr>
                        <a:t>TOTAL</a:t>
                      </a:r>
                      <a:endParaRPr lang="en-US" sz="160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b="1">
                          <a:effectLst/>
                          <a:latin typeface="+mj-lt"/>
                        </a:rPr>
                        <a:t>55</a:t>
                      </a:r>
                      <a:endParaRPr lang="en-US" sz="1600" b="1">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b="1">
                          <a:effectLst/>
                          <a:latin typeface="+mj-lt"/>
                        </a:rPr>
                        <a:t>71</a:t>
                      </a:r>
                      <a:endParaRPr lang="en-US" sz="1600" b="1">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b="1">
                          <a:effectLst/>
                          <a:latin typeface="+mj-lt"/>
                        </a:rPr>
                        <a:t>69</a:t>
                      </a:r>
                      <a:endParaRPr lang="en-US" sz="1600" b="1" dirty="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b="1">
                          <a:solidFill>
                            <a:schemeClr val="tx1"/>
                          </a:solidFill>
                          <a:effectLst/>
                          <a:latin typeface="+mj-lt"/>
                        </a:rPr>
                        <a:t>49</a:t>
                      </a:r>
                      <a:endParaRPr lang="en-US" sz="1600" b="1" dirty="0">
                        <a:solidFill>
                          <a:schemeClr val="tx1"/>
                        </a:solidFill>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r>
                        <a:rPr lang="en-US" sz="1600" b="1">
                          <a:solidFill>
                            <a:srgbClr val="3333FF"/>
                          </a:solidFill>
                          <a:latin typeface="+mj-lt"/>
                        </a:rPr>
                        <a:t>244</a:t>
                      </a:r>
                      <a:endParaRPr lang="en-US" sz="1600" b="1" dirty="0">
                        <a:solidFill>
                          <a:srgbClr val="3333FF"/>
                        </a:solidFill>
                        <a:latin typeface="+mj-lt"/>
                      </a:endParaRPr>
                    </a:p>
                  </a:txBody>
                  <a:tcPr marL="60350" marR="60350" marT="0" marB="0" anchor="b"/>
                </a:tc>
                <a:tc>
                  <a:txBody>
                    <a:bodyPr/>
                    <a:lstStyle/>
                    <a:p>
                      <a:pPr algn="l">
                        <a:lnSpc>
                          <a:spcPct val="150000"/>
                        </a:lnSpc>
                        <a:spcAft>
                          <a:spcPts val="0"/>
                        </a:spcAft>
                        <a:tabLst>
                          <a:tab pos="2771775" algn="l"/>
                        </a:tabLst>
                      </a:pPr>
                      <a:r>
                        <a:rPr lang="en-GB" sz="1600" b="1">
                          <a:effectLst/>
                          <a:latin typeface="+mj-lt"/>
                          <a:ea typeface="+mn-ea"/>
                          <a:cs typeface="+mn-cs"/>
                        </a:rPr>
                        <a:t>91</a:t>
                      </a:r>
                      <a:endParaRPr lang="en-US" sz="1600" b="1" dirty="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b="1">
                          <a:effectLst/>
                          <a:latin typeface="+mj-lt"/>
                        </a:rPr>
                        <a:t>113</a:t>
                      </a:r>
                      <a:endParaRPr lang="en-US" sz="1600" b="1" dirty="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lnSpc>
                          <a:spcPct val="150000"/>
                        </a:lnSpc>
                        <a:spcAft>
                          <a:spcPts val="0"/>
                        </a:spcAft>
                        <a:tabLst>
                          <a:tab pos="2771775" algn="l"/>
                        </a:tabLst>
                      </a:pPr>
                      <a:r>
                        <a:rPr lang="en-GB" sz="1600" b="1">
                          <a:effectLst/>
                          <a:latin typeface="+mj-lt"/>
                        </a:rPr>
                        <a:t>132</a:t>
                      </a:r>
                      <a:endParaRPr lang="en-US" sz="1600" b="1" dirty="0">
                        <a:effectLst/>
                        <a:latin typeface="+mj-lt"/>
                        <a:ea typeface="Calibri" panose="020F0502020204030204" pitchFamily="34" charset="0"/>
                        <a:cs typeface="Times New Roman" panose="02020603050405020304" pitchFamily="18" charset="0"/>
                      </a:endParaRPr>
                    </a:p>
                  </a:txBody>
                  <a:tcPr marL="60350" marR="60350" marT="0" marB="0"/>
                </a:tc>
                <a:tc>
                  <a:txBody>
                    <a:bodyPr/>
                    <a:lstStyle/>
                    <a:p>
                      <a:pPr algn="l"/>
                      <a:r>
                        <a:rPr lang="en-GB" sz="1600" b="1" dirty="0" smtClean="0">
                          <a:solidFill>
                            <a:srgbClr val="3333FF"/>
                          </a:solidFill>
                          <a:latin typeface="+mj-lt"/>
                        </a:rPr>
                        <a:t>269</a:t>
                      </a:r>
                      <a:endParaRPr lang="en-US" sz="1600" b="1" dirty="0">
                        <a:solidFill>
                          <a:srgbClr val="3333FF"/>
                        </a:solidFill>
                        <a:latin typeface="+mj-lt"/>
                      </a:endParaRPr>
                    </a:p>
                  </a:txBody>
                  <a:tcPr marL="60350" marR="60350" marT="0" marB="0" anchor="b"/>
                </a:tc>
                <a:tc>
                  <a:txBody>
                    <a:bodyPr/>
                    <a:lstStyle/>
                    <a:p>
                      <a:pPr algn="l"/>
                      <a:r>
                        <a:rPr lang="en-GB" sz="1600" b="1" dirty="0" smtClean="0">
                          <a:solidFill>
                            <a:srgbClr val="3333FF"/>
                          </a:solidFill>
                          <a:latin typeface="+mj-lt"/>
                        </a:rPr>
                        <a:t>606</a:t>
                      </a:r>
                      <a:endParaRPr lang="en-US" sz="1600" b="1" dirty="0">
                        <a:solidFill>
                          <a:srgbClr val="3333FF"/>
                        </a:solidFill>
                        <a:latin typeface="+mj-lt"/>
                      </a:endParaRPr>
                    </a:p>
                  </a:txBody>
                  <a:tcPr marL="60350" marR="60350" marT="0" marB="0" anchor="b"/>
                </a:tc>
                <a:extLst>
                  <a:ext uri="{0D108BD9-81ED-4DB2-BD59-A6C34878D82A}">
                    <a16:rowId xmlns:a16="http://schemas.microsoft.com/office/drawing/2014/main" val="1404256847"/>
                  </a:ext>
                </a:extLst>
              </a:tr>
            </a:tbl>
          </a:graphicData>
        </a:graphic>
      </p:graphicFrame>
      <p:sp>
        <p:nvSpPr>
          <p:cNvPr id="4" name="Title 1"/>
          <p:cNvSpPr txBox="1">
            <a:spLocks/>
          </p:cNvSpPr>
          <p:nvPr/>
        </p:nvSpPr>
        <p:spPr>
          <a:xfrm>
            <a:off x="1057835" y="642545"/>
            <a:ext cx="10130118" cy="845596"/>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GB" sz="2000" b="1" dirty="0">
                <a:solidFill>
                  <a:schemeClr val="tx1"/>
                </a:solidFill>
              </a:rPr>
              <a:t>Majority of complaints lodged at the ACC comprise of misappropriation and/or conversion of clients funds as demonstrated by the statistics below:</a:t>
            </a:r>
            <a:endParaRPr lang="en-US" sz="2000" b="1" dirty="0">
              <a:solidFill>
                <a:schemeClr val="tx1"/>
              </a:solidFill>
            </a:endParaRPr>
          </a:p>
        </p:txBody>
      </p:sp>
    </p:spTree>
    <p:extLst>
      <p:ext uri="{BB962C8B-B14F-4D97-AF65-F5344CB8AC3E}">
        <p14:creationId xmlns:p14="http://schemas.microsoft.com/office/powerpoint/2010/main" val="10169077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9583</TotalTime>
  <Words>2492</Words>
  <Application>Microsoft Office PowerPoint</Application>
  <PresentationFormat>Widescreen</PresentationFormat>
  <Paragraphs>289</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Overlock</vt:lpstr>
      <vt:lpstr>Arial</vt:lpstr>
      <vt:lpstr>Calibri</vt:lpstr>
      <vt:lpstr>Garamond</vt:lpstr>
      <vt:lpstr>Times New Roman</vt:lpstr>
      <vt:lpstr>Wingdings</vt:lpstr>
      <vt:lpstr>Organic</vt:lpstr>
      <vt:lpstr>Unlawful Retention of Clients’ Funds By Advocates</vt:lpstr>
      <vt:lpstr>Agenda </vt:lpstr>
      <vt:lpstr>PowerPoint Presentation</vt:lpstr>
      <vt:lpstr>Introduction</vt:lpstr>
      <vt:lpstr>Advocates Fiduciary Duty</vt:lpstr>
      <vt:lpstr>Pillars of Advocate’s Fiduciary Duties</vt:lpstr>
      <vt:lpstr>Misappropriation or Conversion  of Clients’ Funds</vt:lpstr>
      <vt:lpstr>How Advocates Misappropriate Clients’ Funds </vt:lpstr>
      <vt:lpstr>PowerPoint Presentation</vt:lpstr>
      <vt:lpstr>Key Observations from the Statistics </vt:lpstr>
      <vt:lpstr>How Misappropriation of Client Funds &amp; Property Breaches The Code of Professional Conduct</vt:lpstr>
      <vt:lpstr>Consequences for Misappropriation or Conversion of Client Funds</vt:lpstr>
      <vt:lpstr>     2) Disciplinary proceedings at the DT </vt:lpstr>
      <vt:lpstr>3) Filing of a civil suit in court. </vt:lpstr>
      <vt:lpstr>4) Institution of Criminal Proceedings against the Accused Advocate</vt:lpstr>
      <vt:lpstr>PowerPoint Presentation</vt:lpstr>
      <vt:lpstr>1)The LSK, Code of Standards of Professional Practice and Ethical Conduct, (SOPPEC)</vt:lpstr>
      <vt:lpstr>2) Advocates (Accounts) Rules</vt:lpstr>
      <vt:lpstr>3) Advocates (Deposit Interest) Rules</vt:lpstr>
      <vt:lpstr>4) Advocates (Accountant’s Certificate) Rules</vt:lpstr>
      <vt:lpstr> 5) Advocates Right to Lien</vt:lpstr>
      <vt:lpstr>6) The Penal Code, Cap 63 LoK</vt:lpstr>
      <vt:lpstr>Recommendations</vt:lpstr>
      <vt:lpstr>Cont…</vt:lpstr>
      <vt:lpstr>Cont…</vt:lpstr>
      <vt:lpstr>Cont…</vt:lpstr>
      <vt:lpstr>Conclusion </vt:lpstr>
      <vt:lpstr>PowerPoint Presentation</vt:lpstr>
      <vt:lpstr>ACC 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Ethics for Advocates in Kenya</dc:title>
  <dc:creator>chemba</dc:creator>
  <cp:lastModifiedBy>Peter Gwaro</cp:lastModifiedBy>
  <cp:revision>316</cp:revision>
  <cp:lastPrinted>2025-05-30T06:14:37Z</cp:lastPrinted>
  <dcterms:modified xsi:type="dcterms:W3CDTF">2025-09-24T14:02:01Z</dcterms:modified>
</cp:coreProperties>
</file>